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56" r:id="rId2"/>
    <p:sldId id="336" r:id="rId3"/>
    <p:sldId id="361" r:id="rId4"/>
    <p:sldId id="447" r:id="rId5"/>
    <p:sldId id="486" r:id="rId6"/>
    <p:sldId id="480" r:id="rId7"/>
    <p:sldId id="479" r:id="rId8"/>
    <p:sldId id="482" r:id="rId9"/>
    <p:sldId id="485" r:id="rId10"/>
    <p:sldId id="449" r:id="rId11"/>
    <p:sldId id="505" r:id="rId12"/>
    <p:sldId id="490" r:id="rId13"/>
    <p:sldId id="491" r:id="rId14"/>
    <p:sldId id="503" r:id="rId15"/>
    <p:sldId id="477" r:id="rId16"/>
    <p:sldId id="495" r:id="rId17"/>
    <p:sldId id="496" r:id="rId18"/>
    <p:sldId id="497" r:id="rId19"/>
    <p:sldId id="498" r:id="rId20"/>
    <p:sldId id="499" r:id="rId21"/>
    <p:sldId id="500" r:id="rId22"/>
    <p:sldId id="476" r:id="rId23"/>
    <p:sldId id="502" r:id="rId24"/>
  </p:sldIdLst>
  <p:sldSz cx="9144000" cy="6858000" type="screen4x3"/>
  <p:notesSz cx="6797675" cy="9926638"/>
  <p:embeddedFontLst>
    <p:embeddedFont>
      <p:font typeface="Arial Black" panose="020B0A04020102020204" pitchFamily="34" charset="0"/>
      <p:regular r:id="rId27"/>
      <p:bold r:id="rId28"/>
      <p: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mbria Math" panose="02040503050406030204" pitchFamily="18" charset="0"/>
      <p:regular r:id="rId34"/>
    </p:embeddedFont>
    <p:embeddedFont>
      <p:font typeface="Wingdings 2" panose="05020102010507070707" pitchFamily="18" charset="2"/>
      <p:regular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R"/>
    </a:defPPr>
    <a:lvl1pPr marL="0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491777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983556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475336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1967117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458894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2950673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442450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3934230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DECC1EB-62AF-4851-910E-B0CAC6545E22}">
          <p14:sldIdLst>
            <p14:sldId id="256"/>
            <p14:sldId id="336"/>
            <p14:sldId id="361"/>
            <p14:sldId id="447"/>
            <p14:sldId id="486"/>
            <p14:sldId id="480"/>
            <p14:sldId id="479"/>
            <p14:sldId id="482"/>
            <p14:sldId id="485"/>
            <p14:sldId id="449"/>
            <p14:sldId id="505"/>
            <p14:sldId id="490"/>
            <p14:sldId id="491"/>
            <p14:sldId id="503"/>
            <p14:sldId id="477"/>
            <p14:sldId id="495"/>
            <p14:sldId id="496"/>
            <p14:sldId id="497"/>
            <p14:sldId id="498"/>
            <p14:sldId id="499"/>
            <p14:sldId id="500"/>
          </p14:sldIdLst>
        </p14:section>
        <p14:section name="Appendix" id="{9E5AD5A3-AEAC-42EA-B6C8-3CBEDFC214AA}">
          <p14:sldIdLst>
            <p14:sldId id="476"/>
            <p14:sldId id="5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  <p15:guide id="3" orient="horz" pos="2141" userDrawn="1">
          <p15:clr>
            <a:srgbClr val="A4A3A4"/>
          </p15:clr>
        </p15:guide>
        <p15:guide id="4" pos="3127" userDrawn="1">
          <p15:clr>
            <a:srgbClr val="A4A3A4"/>
          </p15:clr>
        </p15:guide>
        <p15:guide id="5" orient="horz" pos="4566" userDrawn="1">
          <p15:clr>
            <a:srgbClr val="A4A3A4"/>
          </p15:clr>
        </p15:guide>
        <p15:guide id="6" pos="1466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onet" initials="m" lastIdx="1" clrIdx="0"/>
  <p:cmAuthor id="1" name="Windows 사용자" initials="W사" lastIdx="1" clrIdx="1"/>
  <p:cmAuthor id="2" name="0_kyoung" initials="0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0156FF"/>
    <a:srgbClr val="99FF33"/>
    <a:srgbClr val="FBE8F2"/>
    <a:srgbClr val="E8F5E4"/>
    <a:srgbClr val="FFFFFF"/>
    <a:srgbClr val="EFA05E"/>
    <a:srgbClr val="2600D2"/>
    <a:srgbClr val="1F497D"/>
    <a:srgbClr val="7F16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어두운 스타일 1 - 강조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86650" autoAdjust="0"/>
  </p:normalViewPr>
  <p:slideViewPr>
    <p:cSldViewPr showGuides="1">
      <p:cViewPr varScale="1">
        <p:scale>
          <a:sx n="112" d="100"/>
          <a:sy n="112" d="100"/>
        </p:scale>
        <p:origin x="42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556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91" d="100"/>
          <a:sy n="91" d="100"/>
        </p:scale>
        <p:origin x="2364" y="78"/>
      </p:cViewPr>
      <p:guideLst>
        <p:guide orient="horz" pos="3127"/>
        <p:guide pos="2141"/>
        <p:guide orient="horz" pos="2141"/>
        <p:guide pos="3127"/>
        <p:guide orient="horz" pos="4566"/>
        <p:guide pos="146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7" y="0"/>
            <a:ext cx="2945659" cy="496333"/>
          </a:xfrm>
          <a:prstGeom prst="rect">
            <a:avLst/>
          </a:prstGeom>
        </p:spPr>
        <p:txBody>
          <a:bodyPr vert="horz" lIns="91413" tIns="45706" rIns="91413" bIns="45706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50" y="0"/>
            <a:ext cx="2945659" cy="496333"/>
          </a:xfrm>
          <a:prstGeom prst="rect">
            <a:avLst/>
          </a:prstGeom>
        </p:spPr>
        <p:txBody>
          <a:bodyPr vert="horz" lIns="91413" tIns="45706" rIns="91413" bIns="45706" rtlCol="0"/>
          <a:lstStyle>
            <a:lvl1pPr algn="r">
              <a:defRPr sz="1200"/>
            </a:lvl1pPr>
          </a:lstStyle>
          <a:p>
            <a:fld id="{8788ACA3-3BC8-43B4-971D-7DAF63CE7A62}" type="datetimeFigureOut">
              <a:rPr lang="ko-KR" altLang="en-US" smtClean="0"/>
              <a:pPr/>
              <a:t>2022-01-12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7" y="9428585"/>
            <a:ext cx="2945659" cy="496333"/>
          </a:xfrm>
          <a:prstGeom prst="rect">
            <a:avLst/>
          </a:prstGeom>
        </p:spPr>
        <p:txBody>
          <a:bodyPr vert="horz" lIns="91413" tIns="45706" rIns="91413" bIns="45706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50" y="9428585"/>
            <a:ext cx="2945659" cy="496333"/>
          </a:xfrm>
          <a:prstGeom prst="rect">
            <a:avLst/>
          </a:prstGeom>
        </p:spPr>
        <p:txBody>
          <a:bodyPr vert="horz" lIns="91413" tIns="45706" rIns="91413" bIns="45706" rtlCol="0" anchor="b"/>
          <a:lstStyle>
            <a:lvl1pPr algn="r">
              <a:defRPr sz="1200"/>
            </a:lvl1pPr>
          </a:lstStyle>
          <a:p>
            <a:fld id="{38C9FFC5-5426-4BD4-BFA3-8BD89C3A1C6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76348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7.png>
</file>

<file path=ppt/media/image2.jpeg>
</file>

<file path=ppt/media/image23.png>
</file>

<file path=ppt/media/image24.png>
</file>

<file path=ppt/media/image25.png>
</file>

<file path=ppt/media/image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7" y="0"/>
            <a:ext cx="2945659" cy="496333"/>
          </a:xfrm>
          <a:prstGeom prst="rect">
            <a:avLst/>
          </a:prstGeom>
        </p:spPr>
        <p:txBody>
          <a:bodyPr vert="horz" lIns="91413" tIns="45706" rIns="91413" bIns="45706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50" y="0"/>
            <a:ext cx="2945659" cy="496333"/>
          </a:xfrm>
          <a:prstGeom prst="rect">
            <a:avLst/>
          </a:prstGeom>
        </p:spPr>
        <p:txBody>
          <a:bodyPr vert="horz" lIns="91413" tIns="45706" rIns="91413" bIns="45706" rtlCol="0"/>
          <a:lstStyle>
            <a:lvl1pPr algn="r">
              <a:defRPr sz="1200"/>
            </a:lvl1pPr>
          </a:lstStyle>
          <a:p>
            <a:fld id="{A721412C-0C7F-4D2E-A30C-601C735F49A1}" type="datetimeFigureOut">
              <a:rPr lang="ko-KR" altLang="en-US" smtClean="0"/>
              <a:pPr/>
              <a:t>2022-01-12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13" tIns="45706" rIns="91413" bIns="45706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8"/>
          </a:xfrm>
          <a:prstGeom prst="rect">
            <a:avLst/>
          </a:prstGeom>
        </p:spPr>
        <p:txBody>
          <a:bodyPr vert="horz" lIns="91413" tIns="45706" rIns="91413" bIns="45706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7" y="9428585"/>
            <a:ext cx="2945659" cy="496333"/>
          </a:xfrm>
          <a:prstGeom prst="rect">
            <a:avLst/>
          </a:prstGeom>
        </p:spPr>
        <p:txBody>
          <a:bodyPr vert="horz" lIns="91413" tIns="45706" rIns="91413" bIns="45706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50" y="9428585"/>
            <a:ext cx="2945659" cy="496333"/>
          </a:xfrm>
          <a:prstGeom prst="rect">
            <a:avLst/>
          </a:prstGeom>
        </p:spPr>
        <p:txBody>
          <a:bodyPr vert="horz" lIns="91413" tIns="45706" rIns="91413" bIns="45706" rtlCol="0" anchor="b"/>
          <a:lstStyle>
            <a:lvl1pPr algn="r">
              <a:defRPr sz="1200"/>
            </a:lvl1pPr>
          </a:lstStyle>
          <a:p>
            <a:fld id="{F4FF87F7-5ED3-4BBF-A10A-2959599387B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36603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91777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83556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475336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967117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458894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950673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442450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934230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78143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3446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657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두번째모델은 인코더 </a:t>
            </a:r>
            <a:r>
              <a:rPr lang="ko-KR" altLang="en-US" dirty="0" err="1"/>
              <a:t>디코더</a:t>
            </a:r>
            <a:r>
              <a:rPr lang="ko-KR" altLang="en-US" dirty="0"/>
              <a:t> 모델인데요</a:t>
            </a:r>
            <a:r>
              <a:rPr lang="en-US" altLang="ko-KR" dirty="0"/>
              <a:t>, </a:t>
            </a:r>
            <a:r>
              <a:rPr lang="ko-KR" altLang="en-US" dirty="0"/>
              <a:t>이 모델은 인코더 네트워크와 </a:t>
            </a:r>
            <a:r>
              <a:rPr lang="ko-KR" altLang="en-US" dirty="0" err="1"/>
              <a:t>디코더</a:t>
            </a:r>
            <a:r>
              <a:rPr lang="ko-KR" altLang="en-US" dirty="0"/>
              <a:t> 네트워크로 구성되어있으며 두 네트워크들의 공동작업을 통해 이동경로를 예측합니다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4349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그림을 통해 인코더 </a:t>
            </a:r>
            <a:r>
              <a:rPr lang="ko-KR" altLang="en-US" dirty="0" err="1"/>
              <a:t>디코더</a:t>
            </a:r>
            <a:r>
              <a:rPr lang="ko-KR" altLang="en-US" dirty="0"/>
              <a:t> 모델의 </a:t>
            </a:r>
            <a:r>
              <a:rPr lang="ko-KR" altLang="en-US" dirty="0" err="1"/>
              <a:t>동작과정을</a:t>
            </a:r>
            <a:r>
              <a:rPr lang="ko-KR" altLang="en-US" dirty="0"/>
              <a:t> 보입니다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인코더 네트워크는 입력데이터를 </a:t>
            </a:r>
            <a:r>
              <a:rPr lang="ko-KR" altLang="en-US" dirty="0" err="1"/>
              <a:t>디코더</a:t>
            </a:r>
            <a:r>
              <a:rPr lang="ko-KR" altLang="en-US" dirty="0"/>
              <a:t> 네트워크가 출력할 예측 값에 필요한 정보로 처리하는데요</a:t>
            </a:r>
            <a:r>
              <a:rPr lang="en-US" altLang="ko-KR" dirty="0"/>
              <a:t>,</a:t>
            </a:r>
          </a:p>
          <a:p>
            <a:r>
              <a:rPr lang="ko-KR" altLang="en-US" dirty="0" err="1"/>
              <a:t>고정길이</a:t>
            </a:r>
            <a:r>
              <a:rPr lang="ko-KR" altLang="en-US" dirty="0"/>
              <a:t> 벡터로 변환되며</a:t>
            </a:r>
            <a:r>
              <a:rPr lang="en-US" altLang="ko-KR" dirty="0"/>
              <a:t>, </a:t>
            </a:r>
            <a:r>
              <a:rPr lang="ko-KR" altLang="en-US" dirty="0"/>
              <a:t>이 값은 인코더 </a:t>
            </a:r>
            <a:r>
              <a:rPr lang="ko-KR" altLang="en-US" dirty="0" err="1"/>
              <a:t>스테이트라고</a:t>
            </a:r>
            <a:r>
              <a:rPr lang="ko-KR" altLang="en-US" dirty="0"/>
              <a:t> 불립니다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 </a:t>
            </a:r>
            <a:r>
              <a:rPr lang="ko-KR" altLang="en-US" dirty="0" err="1"/>
              <a:t>이값을</a:t>
            </a:r>
            <a:r>
              <a:rPr lang="ko-KR" altLang="en-US" dirty="0"/>
              <a:t> 활용하여 </a:t>
            </a:r>
            <a:r>
              <a:rPr lang="ko-KR" altLang="en-US" dirty="0" err="1"/>
              <a:t>디코더</a:t>
            </a:r>
            <a:r>
              <a:rPr lang="ko-KR" altLang="en-US" dirty="0"/>
              <a:t> 네트워크는 첫번째 값부터 순차적으로 계산해 </a:t>
            </a:r>
            <a:r>
              <a:rPr lang="ko-KR" altLang="en-US" dirty="0" err="1"/>
              <a:t>목표길이의</a:t>
            </a:r>
            <a:r>
              <a:rPr lang="ko-KR" altLang="en-US" dirty="0"/>
              <a:t> 예측된 사용자 이동경로를 출력합니다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88404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32635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모델을 학습시키기 위해 활용한 </a:t>
            </a:r>
            <a:r>
              <a:rPr lang="ko-KR" altLang="en-US" dirty="0" err="1"/>
              <a:t>데이터셋은</a:t>
            </a:r>
            <a:r>
              <a:rPr lang="ko-KR" altLang="en-US" dirty="0"/>
              <a:t> 실제 환경의 이동성 데이터로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판교에 위치한 성균관대학교 연구센터의 </a:t>
            </a:r>
            <a:r>
              <a:rPr lang="en-US" altLang="ko-KR" dirty="0"/>
              <a:t>AP</a:t>
            </a:r>
            <a:r>
              <a:rPr lang="ko-KR" altLang="en-US" dirty="0"/>
              <a:t>간 핸드오버 로그를 통해 생성되었습니다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약 </a:t>
            </a:r>
            <a:r>
              <a:rPr lang="en-US" altLang="ko-KR" dirty="0"/>
              <a:t>17</a:t>
            </a:r>
            <a:r>
              <a:rPr lang="ko-KR" altLang="en-US" dirty="0"/>
              <a:t>만개의 로그가 </a:t>
            </a:r>
            <a:r>
              <a:rPr lang="en-US" altLang="ko-KR" dirty="0"/>
              <a:t>2</a:t>
            </a:r>
            <a:r>
              <a:rPr lang="ko-KR" altLang="en-US" dirty="0"/>
              <a:t>달간 일평균 </a:t>
            </a:r>
            <a:r>
              <a:rPr lang="en-US" altLang="ko-KR" dirty="0"/>
              <a:t>70</a:t>
            </a:r>
            <a:r>
              <a:rPr lang="ko-KR" altLang="en-US" dirty="0"/>
              <a:t>여명의 </a:t>
            </a:r>
            <a:r>
              <a:rPr lang="ko-KR" altLang="en-US" dirty="0" err="1"/>
              <a:t>상주인력에대해</a:t>
            </a:r>
            <a:r>
              <a:rPr lang="ko-KR" altLang="en-US" dirty="0"/>
              <a:t> 수집되었으며  </a:t>
            </a:r>
            <a:r>
              <a:rPr lang="ko-KR" altLang="en-US" dirty="0" err="1"/>
              <a:t>수집환경은</a:t>
            </a:r>
            <a:r>
              <a:rPr lang="ko-KR" altLang="en-US" dirty="0"/>
              <a:t> 그림과 같습니다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5174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 err="1"/>
              <a:t>실제환경</a:t>
            </a:r>
            <a:r>
              <a:rPr lang="ko-KR" altLang="en-US" dirty="0"/>
              <a:t> </a:t>
            </a:r>
            <a:r>
              <a:rPr lang="ko-KR" altLang="en-US" dirty="0" err="1"/>
              <a:t>데이터셋을</a:t>
            </a:r>
            <a:r>
              <a:rPr lang="ko-KR" altLang="en-US" dirty="0"/>
              <a:t> 학습한 결과인데요</a:t>
            </a:r>
            <a:r>
              <a:rPr lang="en-US" altLang="ko-KR" dirty="0"/>
              <a:t>,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제안한 모델들은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다음 </a:t>
            </a:r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ko-KR" altLang="en-US" dirty="0" err="1"/>
              <a:t>이동위치로</a:t>
            </a:r>
            <a:r>
              <a:rPr lang="ko-KR" altLang="en-US" dirty="0"/>
              <a:t> 구성된 이동경로 예측에서 </a:t>
            </a:r>
            <a:r>
              <a:rPr lang="en-US" altLang="ko-KR" dirty="0"/>
              <a:t>96%, 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다음 </a:t>
            </a:r>
            <a:r>
              <a:rPr lang="en-US" altLang="ko-KR" dirty="0"/>
              <a:t>5</a:t>
            </a:r>
            <a:r>
              <a:rPr lang="ko-KR" altLang="en-US" dirty="0"/>
              <a:t>개 위치의 이동경로에서 </a:t>
            </a:r>
            <a:r>
              <a:rPr lang="en-US" altLang="ko-KR" dirty="0"/>
              <a:t>90% 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마지막으로 </a:t>
            </a:r>
            <a:r>
              <a:rPr lang="en-US" altLang="ko-KR" dirty="0"/>
              <a:t>7</a:t>
            </a:r>
            <a:r>
              <a:rPr lang="ko-KR" altLang="en-US" dirty="0"/>
              <a:t>개 위치의 이동경로에서 </a:t>
            </a:r>
            <a:r>
              <a:rPr lang="en-US" altLang="ko-KR" dirty="0"/>
              <a:t>87%</a:t>
            </a:r>
            <a:r>
              <a:rPr lang="ko-KR" altLang="en-US" dirty="0"/>
              <a:t>의 최대 정확도를 달성합니다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96%90%</a:t>
            </a:r>
            <a:r>
              <a:rPr lang="ko-KR" altLang="en-US" dirty="0"/>
              <a:t>는 </a:t>
            </a:r>
            <a:r>
              <a:rPr lang="ko-KR" altLang="en-US" dirty="0" err="1"/>
              <a:t>스텝포워드이터레이션모델으로부터</a:t>
            </a:r>
            <a:r>
              <a:rPr lang="ko-KR" altLang="en-US" dirty="0"/>
              <a:t> 달성되었으며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7</a:t>
            </a:r>
            <a:r>
              <a:rPr lang="ko-KR" altLang="en-US" dirty="0"/>
              <a:t>개 위치의 이동경로의 </a:t>
            </a:r>
            <a:r>
              <a:rPr lang="en-US" altLang="ko-KR" dirty="0"/>
              <a:t>87%</a:t>
            </a:r>
            <a:r>
              <a:rPr lang="ko-KR" altLang="en-US" dirty="0"/>
              <a:t>는 </a:t>
            </a:r>
            <a:r>
              <a:rPr lang="ko-KR" altLang="en-US" dirty="0" err="1"/>
              <a:t>ㄷ인코더</a:t>
            </a:r>
            <a:r>
              <a:rPr lang="ko-KR" altLang="en-US" dirty="0"/>
              <a:t> </a:t>
            </a:r>
            <a:r>
              <a:rPr lang="ko-KR" altLang="en-US" dirty="0" err="1"/>
              <a:t>디코더모델로부터</a:t>
            </a:r>
            <a:r>
              <a:rPr lang="ko-KR" altLang="en-US" dirty="0"/>
              <a:t> 달성되었습니다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64387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스크립트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-&gt;</a:t>
            </a:r>
          </a:p>
        </p:txBody>
      </p:sp>
    </p:spTree>
    <p:extLst>
      <p:ext uri="{BB962C8B-B14F-4D97-AF65-F5344CB8AC3E}">
        <p14:creationId xmlns:p14="http://schemas.microsoft.com/office/powerpoint/2010/main" val="29580174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스크립트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-&gt;</a:t>
            </a:r>
          </a:p>
        </p:txBody>
      </p:sp>
    </p:spTree>
    <p:extLst>
      <p:ext uri="{BB962C8B-B14F-4D97-AF65-F5344CB8AC3E}">
        <p14:creationId xmlns:p14="http://schemas.microsoft.com/office/powerpoint/2010/main" val="19281960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스크립트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-&gt;</a:t>
            </a:r>
          </a:p>
        </p:txBody>
      </p:sp>
    </p:spTree>
    <p:extLst>
      <p:ext uri="{BB962C8B-B14F-4D97-AF65-F5344CB8AC3E}">
        <p14:creationId xmlns:p14="http://schemas.microsoft.com/office/powerpoint/2010/main" val="637783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85458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스크립트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-&gt;</a:t>
            </a:r>
          </a:p>
        </p:txBody>
      </p:sp>
    </p:spTree>
    <p:extLst>
      <p:ext uri="{BB962C8B-B14F-4D97-AF65-F5344CB8AC3E}">
        <p14:creationId xmlns:p14="http://schemas.microsoft.com/office/powerpoint/2010/main" val="366718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스크립트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-&gt;</a:t>
            </a:r>
          </a:p>
        </p:txBody>
      </p:sp>
    </p:spTree>
    <p:extLst>
      <p:ext uri="{BB962C8B-B14F-4D97-AF65-F5344CB8AC3E}">
        <p14:creationId xmlns:p14="http://schemas.microsoft.com/office/powerpoint/2010/main" val="21067856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이번장에서는 예측 모델에 활용된 </a:t>
            </a:r>
            <a:r>
              <a:rPr lang="ko-KR" altLang="en-US" dirty="0" err="1"/>
              <a:t>딥러닝</a:t>
            </a:r>
            <a:r>
              <a:rPr lang="ko-KR" altLang="en-US" dirty="0"/>
              <a:t> 모델을 설명합니다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 err="1"/>
              <a:t>시계열로</a:t>
            </a:r>
            <a:r>
              <a:rPr lang="ko-KR" altLang="en-US" dirty="0"/>
              <a:t> 구성된 이동성데이터를 활용하기 때문에 </a:t>
            </a:r>
            <a:r>
              <a:rPr lang="en-US" altLang="ko-KR" dirty="0"/>
              <a:t>Recurrent Neural Network</a:t>
            </a:r>
            <a:r>
              <a:rPr lang="ko-KR" altLang="en-US" dirty="0"/>
              <a:t>계열의 모델을 활용하였습니다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그러나 단순한 </a:t>
            </a:r>
            <a:r>
              <a:rPr lang="en-US" altLang="ko-KR" dirty="0"/>
              <a:t>RNN </a:t>
            </a:r>
            <a:r>
              <a:rPr lang="ko-KR" altLang="en-US" dirty="0"/>
              <a:t>모델은 </a:t>
            </a:r>
            <a:r>
              <a:rPr lang="en-US" altLang="ko-KR" dirty="0"/>
              <a:t>gradient </a:t>
            </a:r>
            <a:r>
              <a:rPr lang="en-US" altLang="ko-KR" dirty="0" err="1"/>
              <a:t>vanishin</a:t>
            </a:r>
            <a:r>
              <a:rPr lang="ko-KR" altLang="en-US" dirty="0"/>
              <a:t>문제로 인해 긴 길이의 이동성 데이터 혹은 시퀀스를 학습하지 못하는데요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93961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이에 따라 저는 </a:t>
            </a:r>
            <a:r>
              <a:rPr lang="ko-KR" altLang="en-US" dirty="0" err="1"/>
              <a:t>이문제를</a:t>
            </a:r>
            <a:r>
              <a:rPr lang="ko-KR" altLang="en-US" dirty="0"/>
              <a:t> 해결한 </a:t>
            </a:r>
            <a:r>
              <a:rPr lang="en-US" altLang="ko-KR" dirty="0"/>
              <a:t>Long Short-Term Memory</a:t>
            </a:r>
            <a:r>
              <a:rPr lang="ko-KR" altLang="en-US" dirty="0"/>
              <a:t>모델을 활용하였습니다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그 구조는 보이는 그림과 같습니다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26461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Mobility</a:t>
            </a:r>
            <a:r>
              <a:rPr lang="ko-KR" altLang="en-US" dirty="0"/>
              <a:t>란 모바일 네트워크 내의 사용자와 기기들의 특성으로 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핸드오버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시그널링</a:t>
            </a:r>
            <a:r>
              <a:rPr lang="ko-KR" altLang="en-US" dirty="0"/>
              <a:t> 등에 영향을 미치는 요소입니다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여기서 </a:t>
            </a:r>
            <a:r>
              <a:rPr lang="ko-KR" altLang="en-US" dirty="0" err="1"/>
              <a:t>핸드오버는</a:t>
            </a:r>
            <a:r>
              <a:rPr lang="ko-KR" altLang="en-US" dirty="0"/>
              <a:t> 사용자가 이동함에 따라 다른 기지국으로 연결을 변경하는 작업을 의미합니다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기존 </a:t>
            </a:r>
            <a:r>
              <a:rPr lang="en-US" altLang="ko-KR" dirty="0"/>
              <a:t>4</a:t>
            </a:r>
            <a:r>
              <a:rPr lang="ko-KR" altLang="en-US" dirty="0"/>
              <a:t>지 네트워크보다 </a:t>
            </a:r>
            <a:r>
              <a:rPr lang="ko-KR" altLang="en-US" dirty="0" err="1"/>
              <a:t>셀크기가</a:t>
            </a:r>
            <a:r>
              <a:rPr lang="ko-KR" altLang="en-US" dirty="0"/>
              <a:t> 현저히 작아진 </a:t>
            </a:r>
            <a:r>
              <a:rPr lang="en-US" altLang="ko-KR" dirty="0"/>
              <a:t>5G</a:t>
            </a:r>
            <a:r>
              <a:rPr lang="ko-KR" altLang="en-US" dirty="0"/>
              <a:t>는 더욱 빈번한 </a:t>
            </a:r>
            <a:r>
              <a:rPr lang="ko-KR" altLang="en-US" dirty="0" err="1"/>
              <a:t>핸드오버를</a:t>
            </a:r>
            <a:r>
              <a:rPr lang="ko-KR" altLang="en-US" dirty="0"/>
              <a:t> 발생시키고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이에 따라 이동성 관리에 중요성이 커지고있습니다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67285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게다가 </a:t>
            </a:r>
            <a:r>
              <a:rPr lang="en-US" altLang="ko-KR" dirty="0"/>
              <a:t>5G</a:t>
            </a:r>
            <a:r>
              <a:rPr lang="ko-KR" altLang="en-US" dirty="0"/>
              <a:t>에서 </a:t>
            </a:r>
            <a:r>
              <a:rPr lang="ko-KR" altLang="en-US" dirty="0" err="1"/>
              <a:t>초저지연</a:t>
            </a:r>
            <a:r>
              <a:rPr lang="ko-KR" altLang="en-US" dirty="0"/>
              <a:t> 서비스제공을 위해 도입한 </a:t>
            </a:r>
            <a:r>
              <a:rPr lang="en-US" altLang="ko-KR" dirty="0"/>
              <a:t>MEC</a:t>
            </a:r>
            <a:r>
              <a:rPr lang="ko-KR" altLang="en-US" dirty="0"/>
              <a:t>는 이동성 기반의 관리가 필요한데요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사용자의 이동에 따라 트랜스미션 </a:t>
            </a:r>
            <a:r>
              <a:rPr lang="ko-KR" altLang="en-US" dirty="0" err="1"/>
              <a:t>딜레이가</a:t>
            </a:r>
            <a:r>
              <a:rPr lang="ko-KR" altLang="en-US" dirty="0"/>
              <a:t> 증가하지 않도록 근접 위치의 서버로 서비스를 이관해야하기 때문입니다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저는 이러한 이동성관리문제를 해결하기 위한 접근법으로 </a:t>
            </a:r>
            <a:endParaRPr lang="en-US" altLang="ko-KR" dirty="0"/>
          </a:p>
          <a:p>
            <a:r>
              <a:rPr lang="ko-KR" altLang="en-US" dirty="0"/>
              <a:t>데이터와 </a:t>
            </a:r>
            <a:r>
              <a:rPr lang="ko-KR" altLang="en-US" dirty="0" err="1"/>
              <a:t>딥러닝모델에</a:t>
            </a:r>
            <a:r>
              <a:rPr lang="ko-KR" altLang="en-US" dirty="0"/>
              <a:t> 기반한 </a:t>
            </a:r>
            <a:r>
              <a:rPr lang="ko-KR" altLang="en-US" dirty="0" err="1"/>
              <a:t>예측기법을</a:t>
            </a:r>
            <a:r>
              <a:rPr lang="ko-KR" altLang="en-US" dirty="0"/>
              <a:t> 제안합니다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아래에 </a:t>
            </a:r>
            <a:r>
              <a:rPr lang="ko-KR" altLang="en-US" dirty="0" err="1"/>
              <a:t>유스케이스는</a:t>
            </a:r>
            <a:r>
              <a:rPr lang="ko-KR" altLang="en-US" dirty="0"/>
              <a:t> 사용자 이동경로 예측을 통해 불필요한 서비스 이관이 제한 가능함을 보입니다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예를 들어 </a:t>
            </a:r>
            <a:r>
              <a:rPr lang="en-US" altLang="ko-KR" dirty="0"/>
              <a:t>MEC2</a:t>
            </a:r>
            <a:r>
              <a:rPr lang="ko-KR" altLang="en-US" dirty="0"/>
              <a:t>서버에서 서비스를 제공받고 있던 사용자는 기지국 </a:t>
            </a:r>
            <a:r>
              <a:rPr lang="en-US" altLang="ko-KR" dirty="0"/>
              <a:t>D</a:t>
            </a:r>
            <a:r>
              <a:rPr lang="ko-KR" altLang="en-US" dirty="0"/>
              <a:t>에 연결되어있습니다</a:t>
            </a:r>
            <a:r>
              <a:rPr lang="en-US" altLang="ko-KR" dirty="0"/>
              <a:t>.</a:t>
            </a:r>
            <a:r>
              <a:rPr lang="ko-KR" altLang="en-US" dirty="0"/>
              <a:t> 다음 기지국 </a:t>
            </a:r>
            <a:r>
              <a:rPr lang="en-US" altLang="ko-KR" dirty="0"/>
              <a:t>E</a:t>
            </a:r>
            <a:r>
              <a:rPr lang="ko-KR" altLang="en-US" dirty="0"/>
              <a:t>로 이동함에 따라 서비스는 </a:t>
            </a:r>
            <a:r>
              <a:rPr lang="en-US" altLang="ko-KR" dirty="0"/>
              <a:t>MEC3</a:t>
            </a:r>
            <a:r>
              <a:rPr lang="ko-KR" altLang="en-US" dirty="0"/>
              <a:t>서버로 이관되고 이후에</a:t>
            </a:r>
            <a:r>
              <a:rPr lang="en-US" altLang="ko-KR" dirty="0"/>
              <a:t> MEC4</a:t>
            </a:r>
            <a:r>
              <a:rPr lang="ko-KR" altLang="en-US" dirty="0"/>
              <a:t>서버로 </a:t>
            </a:r>
            <a:r>
              <a:rPr lang="ko-KR" altLang="en-US" dirty="0" err="1"/>
              <a:t>이관될것입니다</a:t>
            </a:r>
            <a:r>
              <a:rPr lang="en-US" altLang="ko-KR" dirty="0"/>
              <a:t>.</a:t>
            </a:r>
            <a:r>
              <a:rPr lang="ko-KR" altLang="en-US" dirty="0"/>
              <a:t> 그러나 예측된 사용자 이동경로가 있다면 단번에 </a:t>
            </a:r>
            <a:r>
              <a:rPr lang="en-US" altLang="ko-KR" dirty="0"/>
              <a:t>MEC4</a:t>
            </a:r>
            <a:r>
              <a:rPr lang="ko-KR" altLang="en-US" dirty="0"/>
              <a:t>로 이관함으로써 </a:t>
            </a:r>
            <a:r>
              <a:rPr lang="en-US" altLang="ko-KR" dirty="0"/>
              <a:t>MEC2</a:t>
            </a:r>
            <a:r>
              <a:rPr lang="ko-KR" altLang="en-US" dirty="0"/>
              <a:t>에서 </a:t>
            </a:r>
            <a:r>
              <a:rPr lang="en-US" altLang="ko-KR" dirty="0"/>
              <a:t>3</a:t>
            </a:r>
            <a:r>
              <a:rPr lang="ko-KR" altLang="en-US" dirty="0" err="1"/>
              <a:t>으로</a:t>
            </a:r>
            <a:r>
              <a:rPr lang="en-US" altLang="ko-KR" dirty="0"/>
              <a:t>,3</a:t>
            </a:r>
            <a:r>
              <a:rPr lang="ko-KR" altLang="en-US" dirty="0"/>
              <a:t>에서 </a:t>
            </a:r>
            <a:r>
              <a:rPr lang="en-US" altLang="ko-KR" dirty="0"/>
              <a:t>4</a:t>
            </a:r>
            <a:r>
              <a:rPr lang="ko-KR" altLang="en-US" dirty="0"/>
              <a:t>로 이관하는 비용을 반으로 </a:t>
            </a:r>
            <a:r>
              <a:rPr lang="ko-KR" altLang="en-US" dirty="0" err="1"/>
              <a:t>줄일수있을</a:t>
            </a:r>
            <a:r>
              <a:rPr lang="ko-KR" altLang="en-US" dirty="0"/>
              <a:t> 것입니다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4359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65818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90434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14840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7329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저는 두개의 모델을 제안했는데요</a:t>
            </a:r>
            <a:r>
              <a:rPr lang="en-US" altLang="ko-KR" dirty="0"/>
              <a:t>, </a:t>
            </a:r>
            <a:r>
              <a:rPr lang="ko-KR" altLang="en-US" dirty="0"/>
              <a:t>첫번째 모델은 </a:t>
            </a:r>
            <a:r>
              <a:rPr lang="en-US" altLang="ko-KR" dirty="0"/>
              <a:t>step forward iteration </a:t>
            </a:r>
            <a:r>
              <a:rPr lang="ko-KR" altLang="en-US" dirty="0"/>
              <a:t>모델입니다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 err="1"/>
              <a:t>이모델은</a:t>
            </a:r>
            <a:r>
              <a:rPr lang="ko-KR" altLang="en-US" dirty="0"/>
              <a:t> 사용자의 다음 </a:t>
            </a:r>
            <a:r>
              <a:rPr lang="ko-KR" altLang="en-US" dirty="0" err="1"/>
              <a:t>이동위치</a:t>
            </a:r>
            <a:r>
              <a:rPr lang="ko-KR" altLang="en-US" dirty="0"/>
              <a:t> 하나를 예측하는 모델을 </a:t>
            </a:r>
            <a:r>
              <a:rPr lang="ko-KR" altLang="en-US" dirty="0" err="1"/>
              <a:t>진화시킨모델이며</a:t>
            </a:r>
            <a:r>
              <a:rPr lang="ko-KR" altLang="en-US" dirty="0"/>
              <a:t> </a:t>
            </a:r>
            <a:endParaRPr lang="en-US" altLang="ko-KR" dirty="0"/>
          </a:p>
          <a:p>
            <a:pPr marL="224283" marR="0" lvl="0" indent="-285750" algn="just" defTabSz="983556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반복된 연산을 통해 </a:t>
            </a:r>
            <a:r>
              <a:rPr lang="ko-KR" altLang="en-US" dirty="0" err="1"/>
              <a:t>목표길이</a:t>
            </a:r>
            <a:r>
              <a:rPr lang="ko-KR" altLang="en-US" dirty="0"/>
              <a:t> 만큼의 사용자의 이동 경로 혹은 시퀀스를 예측합니다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Data feeding layer, Prediction layer, output layer</a:t>
            </a:r>
            <a:r>
              <a:rPr lang="ko-KR" altLang="en-US" dirty="0" err="1"/>
              <a:t>를</a:t>
            </a:r>
            <a:r>
              <a:rPr lang="ko-KR" altLang="en-US" dirty="0"/>
              <a:t> 포함하고 있으며 </a:t>
            </a:r>
            <a:endParaRPr lang="en-US" altLang="ko-KR" dirty="0"/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데이터 </a:t>
            </a:r>
            <a:r>
              <a:rPr lang="ko-KR" altLang="en-US" dirty="0" err="1"/>
              <a:t>피딩레이어는</a:t>
            </a:r>
            <a:r>
              <a:rPr lang="ko-KR" altLang="en-US" dirty="0"/>
              <a:t> 입력데이터를 공급하고 위의 </a:t>
            </a:r>
            <a:r>
              <a:rPr lang="ko-KR" altLang="en-US" dirty="0" err="1"/>
              <a:t>프리딕션</a:t>
            </a:r>
            <a:r>
              <a:rPr lang="ko-KR" altLang="en-US" dirty="0"/>
              <a:t> </a:t>
            </a:r>
            <a:r>
              <a:rPr lang="ko-KR" altLang="en-US" dirty="0" err="1"/>
              <a:t>레이터에서</a:t>
            </a:r>
            <a:r>
              <a:rPr lang="ko-KR" altLang="en-US" dirty="0"/>
              <a:t> </a:t>
            </a:r>
            <a:r>
              <a:rPr lang="ko-KR" altLang="en-US" dirty="0" err="1"/>
              <a:t>연산후</a:t>
            </a:r>
            <a:r>
              <a:rPr lang="ko-KR" altLang="en-US" dirty="0"/>
              <a:t> 아웃풋레이어에서 입력데이터의 다음 값을 출력합니다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r>
              <a:rPr lang="ko-KR" altLang="en-US" dirty="0"/>
              <a:t>이 값을 다시 데이터 </a:t>
            </a:r>
            <a:r>
              <a:rPr lang="ko-KR" altLang="en-US" dirty="0" err="1"/>
              <a:t>피딩레이어는</a:t>
            </a:r>
            <a:r>
              <a:rPr lang="ko-KR" altLang="en-US" dirty="0"/>
              <a:t> 다음 </a:t>
            </a:r>
            <a:r>
              <a:rPr lang="ko-KR" altLang="en-US" dirty="0" err="1"/>
              <a:t>입력시퀀스</a:t>
            </a:r>
            <a:r>
              <a:rPr lang="ko-KR" altLang="en-US" dirty="0"/>
              <a:t> 재구성에 활용하고 동일한 연산을 진행합니다</a:t>
            </a:r>
            <a:r>
              <a:rPr lang="en-US" altLang="ko-KR" dirty="0"/>
              <a:t>. </a:t>
            </a:r>
            <a:r>
              <a:rPr lang="ko-KR" altLang="en-US" dirty="0"/>
              <a:t>이러한 동작의 반복을 통해 사용자의 이동경로를 예측할 수 있습니다</a:t>
            </a:r>
            <a:r>
              <a:rPr lang="en-US" altLang="ko-KR" dirty="0"/>
              <a:t>.</a:t>
            </a:r>
          </a:p>
          <a:p>
            <a:pPr marL="224283" lvl="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87892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3"/>
          <p:cNvSpPr>
            <a:spLocks noChangeArrowheads="1"/>
          </p:cNvSpPr>
          <p:nvPr/>
        </p:nvSpPr>
        <p:spPr bwMode="auto">
          <a:xfrm flipV="1">
            <a:off x="6" y="12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5" name="Rectangle 25"/>
          <p:cNvSpPr>
            <a:spLocks noChangeArrowheads="1"/>
          </p:cNvSpPr>
          <p:nvPr/>
        </p:nvSpPr>
        <p:spPr bwMode="auto">
          <a:xfrm flipV="1">
            <a:off x="6" y="115895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6" name="Rectangle 26"/>
          <p:cNvSpPr>
            <a:spLocks noChangeArrowheads="1"/>
          </p:cNvSpPr>
          <p:nvPr/>
        </p:nvSpPr>
        <p:spPr bwMode="auto">
          <a:xfrm flipV="1">
            <a:off x="6" y="231782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7" name="Rectangle 27"/>
          <p:cNvSpPr>
            <a:spLocks noChangeArrowheads="1"/>
          </p:cNvSpPr>
          <p:nvPr/>
        </p:nvSpPr>
        <p:spPr bwMode="auto">
          <a:xfrm flipV="1">
            <a:off x="6" y="347674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 flipV="1">
            <a:off x="6" y="463554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9" name="Rectangle 29"/>
          <p:cNvSpPr>
            <a:spLocks noChangeArrowheads="1"/>
          </p:cNvSpPr>
          <p:nvPr/>
        </p:nvSpPr>
        <p:spPr bwMode="auto">
          <a:xfrm flipV="1">
            <a:off x="6" y="579446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 flipV="1">
            <a:off x="6" y="695336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1" name="Rectangle 31"/>
          <p:cNvSpPr>
            <a:spLocks noChangeArrowheads="1"/>
          </p:cNvSpPr>
          <p:nvPr/>
        </p:nvSpPr>
        <p:spPr bwMode="auto">
          <a:xfrm flipV="1">
            <a:off x="6" y="811219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2" name="Rectangle 32"/>
          <p:cNvSpPr>
            <a:spLocks noChangeArrowheads="1"/>
          </p:cNvSpPr>
          <p:nvPr/>
        </p:nvSpPr>
        <p:spPr bwMode="auto">
          <a:xfrm flipV="1">
            <a:off x="6" y="927107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3" name="Rectangle 33"/>
          <p:cNvSpPr>
            <a:spLocks noChangeArrowheads="1"/>
          </p:cNvSpPr>
          <p:nvPr/>
        </p:nvSpPr>
        <p:spPr bwMode="auto">
          <a:xfrm flipV="1">
            <a:off x="6" y="1042999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4" name="Rectangle 34"/>
          <p:cNvSpPr>
            <a:spLocks noChangeArrowheads="1"/>
          </p:cNvSpPr>
          <p:nvPr/>
        </p:nvSpPr>
        <p:spPr bwMode="auto">
          <a:xfrm flipV="1">
            <a:off x="6" y="1158883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pic>
        <p:nvPicPr>
          <p:cNvPr id="15" name="Picture 18" descr="Emblem_02"/>
          <p:cNvPicPr>
            <a:picLocks noChangeAspect="1" noChangeArrowheads="1"/>
          </p:cNvPicPr>
          <p:nvPr/>
        </p:nvPicPr>
        <p:blipFill>
          <a:blip r:embed="rId2" cstate="print"/>
          <a:srcRect l="15874" t="14815" r="16049" b="14992"/>
          <a:stretch>
            <a:fillRect/>
          </a:stretch>
        </p:blipFill>
        <p:spPr bwMode="auto">
          <a:xfrm>
            <a:off x="8251839" y="134964"/>
            <a:ext cx="892175" cy="917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Text Box 8"/>
          <p:cNvSpPr txBox="1">
            <a:spLocks noChangeArrowheads="1"/>
          </p:cNvSpPr>
          <p:nvPr/>
        </p:nvSpPr>
        <p:spPr bwMode="auto">
          <a:xfrm>
            <a:off x="4298087" y="393720"/>
            <a:ext cx="4018329" cy="4224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8354" tIns="49179" rIns="98354" bIns="49179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i="1" dirty="0">
                <a:solidFill>
                  <a:srgbClr val="29292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 Black" pitchFamily="34" charset="0"/>
                <a:ea typeface="굴림" pitchFamily="50" charset="-127"/>
                <a:cs typeface="+mn-cs"/>
              </a:rPr>
              <a:t>Sungkyunkwan University</a:t>
            </a:r>
          </a:p>
        </p:txBody>
      </p:sp>
      <p:sp>
        <p:nvSpPr>
          <p:cNvPr id="17" name="Rectangle 27"/>
          <p:cNvSpPr>
            <a:spLocks noChangeArrowheads="1"/>
          </p:cNvSpPr>
          <p:nvPr/>
        </p:nvSpPr>
        <p:spPr bwMode="auto">
          <a:xfrm>
            <a:off x="0" y="6564320"/>
            <a:ext cx="9144000" cy="293686"/>
          </a:xfrm>
          <a:prstGeom prst="rect">
            <a:avLst/>
          </a:prstGeom>
          <a:gradFill rotWithShape="1">
            <a:gsLst>
              <a:gs pos="0">
                <a:srgbClr val="6666FF"/>
              </a:gs>
              <a:gs pos="100000">
                <a:srgbClr val="2F2F76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r" eaLnBrk="1" latinLnBrk="1" hangingPunct="1">
              <a:defRPr/>
            </a:pPr>
            <a:r>
              <a:rPr lang="en-US" altLang="ko-KR" sz="1700" b="1" i="1" dirty="0">
                <a:solidFill>
                  <a:schemeClr val="bg1"/>
                </a:solidFill>
                <a:latin typeface="Calibri" panose="020F0502020204030204" pitchFamily="34" charset="0"/>
              </a:rPr>
              <a:t>Copyright 2000-2022  intelligent Networking Laboratory   </a:t>
            </a:r>
          </a:p>
        </p:txBody>
      </p:sp>
      <p:sp>
        <p:nvSpPr>
          <p:cNvPr id="18" name="Rectangle 37"/>
          <p:cNvSpPr>
            <a:spLocks noChangeArrowheads="1"/>
          </p:cNvSpPr>
          <p:nvPr/>
        </p:nvSpPr>
        <p:spPr bwMode="auto">
          <a:xfrm flipV="1">
            <a:off x="0" y="3652846"/>
            <a:ext cx="9144000" cy="17460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8354" tIns="49179" rIns="98354" bIns="49179" anchor="ctr"/>
          <a:lstStyle/>
          <a:p>
            <a:pPr eaLnBrk="1" hangingPunct="1">
              <a:defRPr/>
            </a:pPr>
            <a:endParaRPr lang="en-US" altLang="ko-KR" dirty="0">
              <a:latin typeface="Calibri" pitchFamily="34" charset="0"/>
              <a:ea typeface="굴림" pitchFamily="34" charset="-127"/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2" y="1676400"/>
            <a:ext cx="8001000" cy="1524000"/>
          </a:xfrm>
        </p:spPr>
        <p:txBody>
          <a:bodyPr anchor="ctr">
            <a:normAutofit/>
          </a:bodyPr>
          <a:lstStyle>
            <a:lvl1pPr algn="ctr">
              <a:defRPr sz="27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4" y="4114801"/>
            <a:ext cx="7239001" cy="2057400"/>
          </a:xfrm>
        </p:spPr>
        <p:txBody>
          <a:bodyPr>
            <a:normAutofit/>
          </a:bodyPr>
          <a:lstStyle>
            <a:lvl1pPr marL="0" indent="0" algn="ctr">
              <a:buNone/>
              <a:defRPr sz="2100" i="1">
                <a:solidFill>
                  <a:schemeClr val="tx1"/>
                </a:solidFill>
              </a:defRPr>
            </a:lvl1pPr>
            <a:lvl2pPr marL="4917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83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753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671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588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506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424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34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/>
          <p:cNvSpPr>
            <a:spLocks noChangeArrowheads="1"/>
          </p:cNvSpPr>
          <p:nvPr/>
        </p:nvSpPr>
        <p:spPr bwMode="auto">
          <a:xfrm>
            <a:off x="0" y="6576241"/>
            <a:ext cx="9144000" cy="293686"/>
          </a:xfrm>
          <a:prstGeom prst="rect">
            <a:avLst/>
          </a:prstGeom>
          <a:gradFill rotWithShape="1">
            <a:gsLst>
              <a:gs pos="0">
                <a:srgbClr val="6666FF"/>
              </a:gs>
              <a:gs pos="100000">
                <a:srgbClr val="2F2F76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defRPr/>
            </a:pPr>
            <a:r>
              <a:rPr lang="en-US" altLang="ko-KR" sz="1700" b="1" i="1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 High-Potential Individuals Global Training Program </a:t>
            </a:r>
            <a:r>
              <a:rPr lang="en-US" altLang="ko-KR" sz="1700" b="1" i="1" baseline="0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                                                SKKU&amp;IUPUI  </a:t>
            </a:r>
            <a:r>
              <a:rPr lang="en-US" altLang="ko-KR" sz="1700" b="1" i="1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   </a:t>
            </a:r>
            <a:fld id="{E51E446E-DB43-45AB-9E65-EA548FE14584}" type="slidenum">
              <a:rPr lang="en-US" altLang="ko-KR" sz="1700" smtClean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pPr eaLnBrk="1" latinLnBrk="1" hangingPunct="1">
                <a:defRPr/>
              </a:pPr>
              <a:t>‹#›</a:t>
            </a:fld>
            <a:r>
              <a:rPr lang="en-US" altLang="ko-KR" sz="1700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/21</a:t>
            </a:r>
          </a:p>
        </p:txBody>
      </p:sp>
      <p:pic>
        <p:nvPicPr>
          <p:cNvPr id="5" name="Picture 17" descr="n_logo"/>
          <p:cNvPicPr>
            <a:picLocks noChangeAspect="1" noChangeArrowheads="1"/>
          </p:cNvPicPr>
          <p:nvPr/>
        </p:nvPicPr>
        <p:blipFill>
          <a:blip r:embed="rId2" cstate="print"/>
          <a:srcRect l="14221" t="20917" r="14311" b="21204"/>
          <a:stretch>
            <a:fillRect/>
          </a:stretch>
        </p:blipFill>
        <p:spPr bwMode="auto">
          <a:xfrm>
            <a:off x="11" y="22"/>
            <a:ext cx="1547814" cy="393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21"/>
          <p:cNvSpPr>
            <a:spLocks noChangeArrowheads="1"/>
          </p:cNvSpPr>
          <p:nvPr/>
        </p:nvSpPr>
        <p:spPr bwMode="auto">
          <a:xfrm flipV="1">
            <a:off x="0" y="6553216"/>
            <a:ext cx="9144000" cy="17468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>
                  <a:alpha val="50000"/>
                </a:schemeClr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8354" tIns="49179" rIns="98354" bIns="49179" anchor="ctr"/>
          <a:lstStyle/>
          <a:p>
            <a:pPr eaLnBrk="1" latinLnBrk="1" hangingPunct="1">
              <a:defRPr/>
            </a:pPr>
            <a:endParaRPr lang="en-US" altLang="ko-KR" dirty="0">
              <a:latin typeface="Calibri" pitchFamily="34" charset="0"/>
              <a:ea typeface="굴림" pitchFamily="34" charset="-127"/>
              <a:cs typeface="Arial" charset="0"/>
            </a:endParaRPr>
          </a:p>
        </p:txBody>
      </p:sp>
      <p:sp>
        <p:nvSpPr>
          <p:cNvPr id="7" name="Rectangle 20"/>
          <p:cNvSpPr>
            <a:spLocks noChangeArrowheads="1"/>
          </p:cNvSpPr>
          <p:nvPr/>
        </p:nvSpPr>
        <p:spPr bwMode="auto">
          <a:xfrm flipV="1">
            <a:off x="323857" y="1295412"/>
            <a:ext cx="8820150" cy="36511"/>
          </a:xfrm>
          <a:prstGeom prst="rect">
            <a:avLst/>
          </a:prstGeom>
          <a:gradFill rotWithShape="1">
            <a:gsLst>
              <a:gs pos="0">
                <a:srgbClr val="6600CC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8" name="Rectangle 20"/>
          <p:cNvSpPr>
            <a:spLocks noChangeArrowheads="1"/>
          </p:cNvSpPr>
          <p:nvPr/>
        </p:nvSpPr>
        <p:spPr bwMode="auto">
          <a:xfrm flipV="1">
            <a:off x="323857" y="1295412"/>
            <a:ext cx="8820150" cy="36511"/>
          </a:xfrm>
          <a:prstGeom prst="rect">
            <a:avLst/>
          </a:prstGeom>
          <a:gradFill rotWithShape="1">
            <a:gsLst>
              <a:gs pos="0">
                <a:srgbClr val="6600CC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400" baseline="0"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buSzPct val="85000"/>
              <a:defRPr sz="1800"/>
            </a:lvl2pPr>
            <a:lvl3pPr>
              <a:buSzPct val="100000"/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/>
          <p:cNvSpPr>
            <a:spLocks noChangeArrowheads="1"/>
          </p:cNvSpPr>
          <p:nvPr/>
        </p:nvSpPr>
        <p:spPr bwMode="auto">
          <a:xfrm>
            <a:off x="0" y="6576241"/>
            <a:ext cx="9144000" cy="293686"/>
          </a:xfrm>
          <a:prstGeom prst="rect">
            <a:avLst/>
          </a:prstGeom>
          <a:gradFill rotWithShape="1">
            <a:gsLst>
              <a:gs pos="0">
                <a:srgbClr val="6666FF"/>
              </a:gs>
              <a:gs pos="100000">
                <a:srgbClr val="2F2F76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defRPr/>
            </a:pPr>
            <a:r>
              <a:rPr lang="en-US" altLang="ko-KR" sz="1700" b="1" i="1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 High-Potential Individuals Global Training Program </a:t>
            </a:r>
            <a:r>
              <a:rPr lang="en-US" altLang="ko-KR" sz="1700" b="1" i="1" baseline="0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                                                               SKKU&amp;IUPUI</a:t>
            </a:r>
            <a:endParaRPr lang="en-US" altLang="ko-KR" sz="1700" dirty="0">
              <a:solidFill>
                <a:srgbClr val="FFFFFF"/>
              </a:solidFill>
              <a:latin typeface="Calibri" pitchFamily="34" charset="0"/>
              <a:ea typeface="굴림" charset="-127"/>
            </a:endParaRPr>
          </a:p>
        </p:txBody>
      </p:sp>
      <p:pic>
        <p:nvPicPr>
          <p:cNvPr id="5" name="Picture 17" descr="n_logo"/>
          <p:cNvPicPr>
            <a:picLocks noChangeAspect="1" noChangeArrowheads="1"/>
          </p:cNvPicPr>
          <p:nvPr/>
        </p:nvPicPr>
        <p:blipFill>
          <a:blip r:embed="rId2" cstate="print"/>
          <a:srcRect l="14221" t="20917" r="14311" b="21204"/>
          <a:stretch>
            <a:fillRect/>
          </a:stretch>
        </p:blipFill>
        <p:spPr bwMode="auto">
          <a:xfrm>
            <a:off x="11" y="22"/>
            <a:ext cx="1547814" cy="393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21"/>
          <p:cNvSpPr>
            <a:spLocks noChangeArrowheads="1"/>
          </p:cNvSpPr>
          <p:nvPr/>
        </p:nvSpPr>
        <p:spPr bwMode="auto">
          <a:xfrm flipV="1">
            <a:off x="0" y="6553216"/>
            <a:ext cx="9144000" cy="17468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>
                  <a:alpha val="50000"/>
                </a:schemeClr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8354" tIns="49179" rIns="98354" bIns="49179" anchor="ctr"/>
          <a:lstStyle/>
          <a:p>
            <a:pPr eaLnBrk="1" latinLnBrk="1" hangingPunct="1">
              <a:defRPr/>
            </a:pPr>
            <a:endParaRPr lang="en-US" altLang="ko-KR" dirty="0">
              <a:latin typeface="Calibri" pitchFamily="34" charset="0"/>
              <a:ea typeface="굴림" pitchFamily="34" charset="-127"/>
              <a:cs typeface="Arial" charset="0"/>
            </a:endParaRPr>
          </a:p>
        </p:txBody>
      </p:sp>
      <p:sp>
        <p:nvSpPr>
          <p:cNvPr id="7" name="Rectangle 20"/>
          <p:cNvSpPr>
            <a:spLocks noChangeArrowheads="1"/>
          </p:cNvSpPr>
          <p:nvPr/>
        </p:nvSpPr>
        <p:spPr bwMode="auto">
          <a:xfrm flipV="1">
            <a:off x="323857" y="1295412"/>
            <a:ext cx="8820150" cy="36511"/>
          </a:xfrm>
          <a:prstGeom prst="rect">
            <a:avLst/>
          </a:prstGeom>
          <a:gradFill rotWithShape="1">
            <a:gsLst>
              <a:gs pos="0">
                <a:srgbClr val="6600CC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8" name="Rectangle 20"/>
          <p:cNvSpPr>
            <a:spLocks noChangeArrowheads="1"/>
          </p:cNvSpPr>
          <p:nvPr/>
        </p:nvSpPr>
        <p:spPr bwMode="auto">
          <a:xfrm flipV="1">
            <a:off x="323857" y="1295412"/>
            <a:ext cx="8820150" cy="36511"/>
          </a:xfrm>
          <a:prstGeom prst="rect">
            <a:avLst/>
          </a:prstGeom>
          <a:gradFill rotWithShape="1">
            <a:gsLst>
              <a:gs pos="0">
                <a:srgbClr val="6600CC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400" baseline="0"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buSzPct val="85000"/>
              <a:defRPr sz="1800"/>
            </a:lvl2pPr>
            <a:lvl3pPr>
              <a:buSzPct val="100000"/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61329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4" y="152401"/>
            <a:ext cx="8610600" cy="1143000"/>
          </a:xfrm>
          <a:prstGeom prst="rect">
            <a:avLst/>
          </a:prstGeom>
        </p:spPr>
        <p:txBody>
          <a:bodyPr vert="horz" lIns="98354" tIns="49179" rIns="98354" bIns="49179" rtlCol="0" anchor="b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4" y="1676400"/>
            <a:ext cx="86106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354" tIns="49179" rIns="98354" bIns="491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356370"/>
            <a:ext cx="2133600" cy="365123"/>
          </a:xfrm>
          <a:prstGeom prst="rect">
            <a:avLst/>
          </a:prstGeom>
        </p:spPr>
        <p:txBody>
          <a:bodyPr vert="horz" wrap="square" lIns="98354" tIns="49179" rIns="98354" bIns="49179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itchFamily="34" charset="0"/>
                <a:ea typeface="굴림" pitchFamily="34" charset="-127"/>
                <a:cs typeface="Arial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2" y="6356370"/>
            <a:ext cx="2895600" cy="365123"/>
          </a:xfrm>
          <a:prstGeom prst="rect">
            <a:avLst/>
          </a:prstGeom>
        </p:spPr>
        <p:txBody>
          <a:bodyPr vert="horz" wrap="square" lIns="98354" tIns="49179" rIns="98354" bIns="49179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Calibri" pitchFamily="34" charset="0"/>
                <a:ea typeface="굴림" pitchFamily="34" charset="-127"/>
                <a:cs typeface="Arial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1" y="6356370"/>
            <a:ext cx="2133600" cy="365123"/>
          </a:xfrm>
          <a:prstGeom prst="rect">
            <a:avLst/>
          </a:prstGeom>
        </p:spPr>
        <p:txBody>
          <a:bodyPr vert="horz" wrap="square" lIns="98354" tIns="49179" rIns="98354" bIns="49179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itchFamily="34" charset="0"/>
                <a:ea typeface="굴림" charset="-127"/>
                <a:cs typeface="Arial" charset="0"/>
              </a:defRPr>
            </a:lvl1pPr>
          </a:lstStyle>
          <a:p>
            <a:fld id="{71BC8016-191E-433D-A674-368F22941D9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031" name="Rectangle 27"/>
          <p:cNvSpPr>
            <a:spLocks noChangeArrowheads="1"/>
          </p:cNvSpPr>
          <p:nvPr/>
        </p:nvSpPr>
        <p:spPr bwMode="auto">
          <a:xfrm>
            <a:off x="0" y="6564320"/>
            <a:ext cx="9144000" cy="293686"/>
          </a:xfrm>
          <a:prstGeom prst="rect">
            <a:avLst/>
          </a:prstGeom>
          <a:gradFill rotWithShape="1">
            <a:gsLst>
              <a:gs pos="0">
                <a:srgbClr val="6666FF"/>
              </a:gs>
              <a:gs pos="100000">
                <a:srgbClr val="2F2F76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defRPr/>
            </a:pPr>
            <a:r>
              <a:rPr lang="en-US" altLang="ko-KR" sz="1200" b="1" i="1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	</a:t>
            </a:r>
            <a:r>
              <a:rPr lang="en-US" altLang="ko-KR" sz="1700" b="1" i="1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Networking Laboratory </a:t>
            </a:r>
            <a:fld id="{7EC55666-D18A-4060-B877-A41D9E7BE456}" type="slidenum">
              <a:rPr lang="en-US" altLang="ko-KR" sz="1700" smtClean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pPr eaLnBrk="1" latinLnBrk="1" hangingPunct="1">
                <a:defRPr/>
              </a:pPr>
              <a:t>‹#›</a:t>
            </a:fld>
            <a:r>
              <a:rPr lang="en-US" altLang="ko-KR" sz="1700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/</a:t>
            </a:r>
          </a:p>
        </p:txBody>
      </p:sp>
      <p:pic>
        <p:nvPicPr>
          <p:cNvPr id="1032" name="Picture 17" descr="n_logo"/>
          <p:cNvPicPr>
            <a:picLocks noChangeAspect="1" noChangeArrowheads="1"/>
          </p:cNvPicPr>
          <p:nvPr/>
        </p:nvPicPr>
        <p:blipFill>
          <a:blip r:embed="rId5" cstate="print"/>
          <a:srcRect l="14221" t="20917" r="14311" b="21204"/>
          <a:stretch>
            <a:fillRect/>
          </a:stretch>
        </p:blipFill>
        <p:spPr bwMode="auto">
          <a:xfrm>
            <a:off x="11" y="22"/>
            <a:ext cx="1547814" cy="393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Rectangle 21"/>
          <p:cNvSpPr>
            <a:spLocks noChangeArrowheads="1"/>
          </p:cNvSpPr>
          <p:nvPr/>
        </p:nvSpPr>
        <p:spPr bwMode="auto">
          <a:xfrm flipV="1">
            <a:off x="0" y="6553216"/>
            <a:ext cx="9144000" cy="17468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>
                  <a:alpha val="50000"/>
                </a:schemeClr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8354" tIns="49179" rIns="98354" bIns="49179" anchor="ctr"/>
          <a:lstStyle/>
          <a:p>
            <a:pPr eaLnBrk="1" latinLnBrk="1" hangingPunct="1">
              <a:defRPr/>
            </a:pPr>
            <a:endParaRPr lang="en-US" altLang="ko-KR" dirty="0">
              <a:latin typeface="Calibri" pitchFamily="34" charset="0"/>
              <a:ea typeface="굴림" pitchFamily="34" charset="-127"/>
              <a:cs typeface="Arial" charset="0"/>
            </a:endParaRPr>
          </a:p>
        </p:txBody>
      </p:sp>
      <p:sp>
        <p:nvSpPr>
          <p:cNvPr id="1034" name="Rectangle 20"/>
          <p:cNvSpPr>
            <a:spLocks noChangeArrowheads="1"/>
          </p:cNvSpPr>
          <p:nvPr/>
        </p:nvSpPr>
        <p:spPr bwMode="auto">
          <a:xfrm flipV="1">
            <a:off x="323857" y="1295412"/>
            <a:ext cx="8820150" cy="36511"/>
          </a:xfrm>
          <a:prstGeom prst="rect">
            <a:avLst/>
          </a:prstGeom>
          <a:gradFill rotWithShape="1">
            <a:gsLst>
              <a:gs pos="0">
                <a:srgbClr val="6600CC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ransition>
    <p:fade thruBlk="1"/>
  </p:transition>
  <p:hf sldNum="0" hdr="0" ft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sz="3400" b="1" i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5pPr>
      <a:lvl6pPr marL="491777"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6pPr>
      <a:lvl7pPr marL="983556"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7pPr>
      <a:lvl8pPr marL="1475336"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8pPr>
      <a:lvl9pPr marL="1967117"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9pPr>
    </p:titleStyle>
    <p:bodyStyle>
      <a:lvl1pPr marL="368831" indent="-368831" algn="l" rtl="0" eaLnBrk="1" fontAlgn="base" latinLnBrk="1" hangingPunct="1">
        <a:spcBef>
          <a:spcPct val="20000"/>
        </a:spcBef>
        <a:spcAft>
          <a:spcPct val="0"/>
        </a:spcAft>
        <a:buSzPct val="80000"/>
        <a:buFont typeface="Wingdings 2" pitchFamily="18" charset="2"/>
        <a:buChar char=""/>
        <a:defRPr sz="20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1pPr>
      <a:lvl2pPr marL="799141" indent="-307363" algn="l" rtl="0" eaLnBrk="1" fontAlgn="base" latinLnBrk="1" hangingPunct="1">
        <a:spcBef>
          <a:spcPct val="20000"/>
        </a:spcBef>
        <a:spcAft>
          <a:spcPct val="0"/>
        </a:spcAft>
        <a:buClr>
          <a:srgbClr val="7F7F7F"/>
        </a:buClr>
        <a:buSzPct val="50000"/>
        <a:buFont typeface="Arial" pitchFamily="34" charset="0"/>
        <a:buChar char="►"/>
        <a:defRPr sz="18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2pPr>
      <a:lvl3pPr marL="1229448" indent="-245887" algn="l" rtl="0" eaLnBrk="1" fontAlgn="base" latinLnBrk="1" hangingPunct="1">
        <a:spcBef>
          <a:spcPct val="20000"/>
        </a:spcBef>
        <a:spcAft>
          <a:spcPct val="0"/>
        </a:spcAft>
        <a:buClr>
          <a:srgbClr val="7F7F7F"/>
        </a:buClr>
        <a:buFont typeface="Wingdings" pitchFamily="2" charset="2"/>
        <a:buChar char=""/>
        <a:defRPr sz="16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3pPr>
      <a:lvl4pPr marL="1721230" indent="-245887" algn="l" rtl="0" eaLnBrk="1" fontAlgn="base" latinLnBrk="1" hangingPunct="1">
        <a:spcBef>
          <a:spcPct val="20000"/>
        </a:spcBef>
        <a:spcAft>
          <a:spcPct val="0"/>
        </a:spcAft>
        <a:buClr>
          <a:srgbClr val="7F7F7F"/>
        </a:buClr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4pPr>
      <a:lvl5pPr marL="2213004" indent="-245887" algn="l" rtl="0" eaLnBrk="1" fontAlgn="base" latinLnBrk="1" hangingPunct="1">
        <a:spcBef>
          <a:spcPct val="20000"/>
        </a:spcBef>
        <a:spcAft>
          <a:spcPct val="0"/>
        </a:spcAft>
        <a:buClr>
          <a:srgbClr val="558ED5"/>
        </a:buClr>
        <a:buFont typeface="Wingdings 2" pitchFamily="18" charset="2"/>
        <a:buChar char=""/>
        <a:defRPr sz="12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5pPr>
      <a:lvl6pPr marL="2704781" indent="-245887" algn="l" defTabSz="983556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96563" indent="-245887" algn="l" defTabSz="983556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88342" indent="-245887" algn="l" defTabSz="983556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80121" indent="-245887" algn="l" defTabSz="983556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491777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83556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75336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967117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458894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950673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42450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3934230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Visio_Drawing7.vsd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Visio_Drawing9.vsd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Visio_Drawing10.vsd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Visio_Drawing11.vsdx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package" Target="../embeddings/Microsoft_Visio_Drawing13.vsdx"/><Relationship Id="rId5" Type="http://schemas.openxmlformats.org/officeDocument/2006/relationships/image" Target="../media/image21.emf"/><Relationship Id="rId4" Type="http://schemas.openxmlformats.org/officeDocument/2006/relationships/package" Target="../embeddings/Microsoft_Visio_Drawing12.vsd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Visio_Drawing2.vsdx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Visio_Drawing1.vsdx"/><Relationship Id="rId5" Type="http://schemas.openxmlformats.org/officeDocument/2006/relationships/image" Target="../media/image5.emf"/><Relationship Id="rId4" Type="http://schemas.openxmlformats.org/officeDocument/2006/relationships/package" Target="../embeddings/Microsoft_Visio_Drawing.vsdx"/><Relationship Id="rId9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package" Target="../embeddings/Microsoft_Visio_Drawing3.vsd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package" Target="../embeddings/Microsoft_Visio_Drawing14.vsd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Visio_Drawing25.vsdx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45171" y="3717032"/>
            <a:ext cx="7177462" cy="2592288"/>
          </a:xfrm>
        </p:spPr>
        <p:txBody>
          <a:bodyPr>
            <a:noAutofit/>
          </a:bodyPr>
          <a:lstStyle/>
          <a:p>
            <a:endParaRPr lang="en-US" altLang="ko-KR" sz="1400" i="0" dirty="0"/>
          </a:p>
          <a:p>
            <a:endParaRPr lang="en-US" altLang="ko-KR" sz="1400" i="0" dirty="0"/>
          </a:p>
          <a:p>
            <a:endParaRPr lang="en-US" altLang="ko-KR" sz="1400" i="0" dirty="0"/>
          </a:p>
          <a:p>
            <a:r>
              <a:rPr lang="en-US" altLang="ko-KR" sz="1700" dirty="0">
                <a:ea typeface="굴림" pitchFamily="50" charset="-127"/>
              </a:rPr>
              <a:t>2022-01-12 09:30AM (KST), 2022-01-11 07:30PM (EST) </a:t>
            </a:r>
          </a:p>
          <a:p>
            <a:pPr defTabSz="914400"/>
            <a:r>
              <a:rPr lang="en-US" altLang="ko-KR" sz="1700" b="1">
                <a:ea typeface="굴림" pitchFamily="50" charset="-127"/>
              </a:rPr>
              <a:t>Huigyu</a:t>
            </a:r>
            <a:r>
              <a:rPr lang="en-US" altLang="ko-KR" sz="1700" b="1" dirty="0">
                <a:ea typeface="굴림" pitchFamily="50" charset="-127"/>
              </a:rPr>
              <a:t> Yang</a:t>
            </a:r>
          </a:p>
          <a:p>
            <a:pPr defTabSz="914400"/>
            <a:r>
              <a:rPr lang="en-US" altLang="ko-KR" sz="1700" dirty="0" err="1">
                <a:ea typeface="굴림" pitchFamily="50" charset="-127"/>
              </a:rPr>
              <a:t>Sungkyunkwan</a:t>
            </a:r>
            <a:r>
              <a:rPr lang="en-US" altLang="ko-KR" sz="1700" dirty="0">
                <a:ea typeface="굴림" pitchFamily="50" charset="-127"/>
              </a:rPr>
              <a:t> University</a:t>
            </a:r>
          </a:p>
          <a:p>
            <a:pPr defTabSz="914400"/>
            <a:r>
              <a:rPr lang="en-US" altLang="ko-KR" sz="1700" dirty="0">
                <a:ea typeface="굴림" pitchFamily="50" charset="-127"/>
              </a:rPr>
              <a:t>huigyu@skku.edu</a:t>
            </a:r>
          </a:p>
          <a:p>
            <a:endParaRPr lang="en-US" altLang="ko-KR" sz="1700" dirty="0">
              <a:ea typeface="굴림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74949" y="1700808"/>
            <a:ext cx="8394101" cy="1524000"/>
          </a:xfrm>
        </p:spPr>
        <p:txBody>
          <a:bodyPr>
            <a:noAutofit/>
          </a:bodyPr>
          <a:lstStyle/>
          <a:p>
            <a:r>
              <a:rPr lang="en-US" altLang="ko-KR" sz="2800" spc="-100" dirty="0"/>
              <a:t>Deep Mobile Trajectory Prediction </a:t>
            </a:r>
            <a:br>
              <a:rPr lang="en-US" altLang="ko-KR" sz="2800" spc="-100" dirty="0"/>
            </a:br>
            <a:r>
              <a:rPr lang="en-US" altLang="ko-KR" sz="2800" spc="-100" dirty="0"/>
              <a:t>with Shift-and-Join and Carry-Ahead:</a:t>
            </a:r>
            <a:br>
              <a:rPr lang="en-US" altLang="ko-KR" sz="2800" spc="-100" dirty="0"/>
            </a:br>
            <a:r>
              <a:rPr lang="en-US" altLang="ko-KR" sz="2800" spc="-100" dirty="0"/>
              <a:t>Multi-step User Mobility Prediction</a:t>
            </a:r>
            <a:endParaRPr lang="ko-KR" altLang="en-US" sz="2800" spc="-100" dirty="0"/>
          </a:p>
        </p:txBody>
      </p:sp>
    </p:spTree>
    <p:extLst>
      <p:ext uri="{BB962C8B-B14F-4D97-AF65-F5344CB8AC3E}">
        <p14:creationId xmlns:p14="http://schemas.microsoft.com/office/powerpoint/2010/main" val="699077416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Proposed Models (2/6)</a:t>
            </a:r>
            <a:br>
              <a:rPr lang="en-US" altLang="ko-KR" sz="2800" dirty="0">
                <a:ea typeface="가는둥근제목체" panose="02030600000101010101" pitchFamily="18" charset="-127"/>
              </a:rPr>
            </a:br>
            <a:r>
              <a:rPr lang="en-US" altLang="ko-KR" sz="2400" dirty="0">
                <a:ea typeface="가는둥근제목체" panose="02030600000101010101" pitchFamily="18" charset="-127"/>
              </a:rPr>
              <a:t>Step Forward Iteration Model (2/3)</a:t>
            </a:r>
            <a:endParaRPr lang="ko-KR" altLang="en-US" sz="2400" dirty="0">
              <a:ea typeface="가는둥근제목체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525492"/>
            <a:ext cx="8610600" cy="4903904"/>
          </a:xfrm>
        </p:spPr>
        <p:txBody>
          <a:bodyPr/>
          <a:lstStyle/>
          <a:p>
            <a:r>
              <a:rPr lang="en-US" altLang="ko-KR" dirty="0">
                <a:cs typeface="Arial" panose="020B0604020202020204" pitchFamily="34" charset="0"/>
              </a:rPr>
              <a:t>Data Feeding Layer manipulates the elements of input sequences to predict step-forwarded result</a:t>
            </a:r>
          </a:p>
          <a:p>
            <a:r>
              <a:rPr lang="en-US" altLang="ko-KR" dirty="0">
                <a:cs typeface="Arial" panose="020B0604020202020204" pitchFamily="34" charset="0"/>
              </a:rPr>
              <a:t>In training and testing phase, different source of data is used for input sequence manipulating</a:t>
            </a:r>
          </a:p>
          <a:p>
            <a:pPr lvl="1"/>
            <a:r>
              <a:rPr lang="en-US" altLang="ko-KR" dirty="0">
                <a:cs typeface="Arial" panose="020B0604020202020204" pitchFamily="34" charset="0"/>
              </a:rPr>
              <a:t>Ground-truth values are only used in training phase to train the model efficiently</a:t>
            </a:r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C98A9961-F072-40E2-A4F2-B536D6F86F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51720" y="3573016"/>
          <a:ext cx="5724525" cy="290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Visio" r:id="rId4" imgW="5886469" imgH="2981189" progId="Visio.Drawing.15">
                  <p:embed/>
                </p:oleObj>
              </mc:Choice>
              <mc:Fallback>
                <p:oleObj name="Visio" r:id="rId4" imgW="5886469" imgH="2981189" progId="Visio.Drawing.15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C98A9961-F072-40E2-A4F2-B536D6F86F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1720" y="3573016"/>
                        <a:ext cx="5724525" cy="2905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0815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Proposed Models (3/6)</a:t>
            </a:r>
            <a:br>
              <a:rPr lang="en-US" altLang="ko-KR" sz="2800" dirty="0">
                <a:ea typeface="가는둥근제목체" panose="02030600000101010101" pitchFamily="18" charset="-127"/>
              </a:rPr>
            </a:br>
            <a:r>
              <a:rPr lang="en-US" altLang="ko-KR" sz="2400" dirty="0">
                <a:ea typeface="가는둥근제목체" panose="02030600000101010101" pitchFamily="18" charset="-127"/>
              </a:rPr>
              <a:t>Step Forward Iteration Model (3/3)</a:t>
            </a:r>
            <a:endParaRPr lang="ko-KR" altLang="en-US" sz="2400" dirty="0">
              <a:ea typeface="가는둥근제목체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525492"/>
            <a:ext cx="8610600" cy="490390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The operational flowchart of proposed SFI model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628EB73-27E8-48C0-BA91-015AE74DC4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949"/>
          <a:stretch/>
        </p:blipFill>
        <p:spPr>
          <a:xfrm>
            <a:off x="1914143" y="1988840"/>
            <a:ext cx="2695961" cy="42767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4C8570A-1132-42C8-AC2F-6AEF961E640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512"/>
          <a:stretch/>
        </p:blipFill>
        <p:spPr>
          <a:xfrm>
            <a:off x="4610104" y="4303009"/>
            <a:ext cx="2695961" cy="204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57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Proposed Models (4/6)</a:t>
            </a:r>
            <a:br>
              <a:rPr lang="en-US" altLang="ko-KR" sz="2800" dirty="0">
                <a:ea typeface="가는둥근제목체" panose="02030600000101010101" pitchFamily="18" charset="-127"/>
              </a:rPr>
            </a:br>
            <a:r>
              <a:rPr lang="en-US" altLang="ko-KR" sz="2400" dirty="0">
                <a:ea typeface="가는둥근제목체" panose="02030600000101010101" pitchFamily="18" charset="-127"/>
              </a:rPr>
              <a:t>Encoder Decoder Model (1/3)</a:t>
            </a:r>
            <a:endParaRPr lang="ko-KR" altLang="en-US" sz="2400" dirty="0">
              <a:ea typeface="가는둥근제목체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525492"/>
            <a:ext cx="8610600" cy="490390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ED model consists of Encoder network and Decoder network</a:t>
            </a:r>
            <a:endParaRPr lang="en-US" altLang="ko-KR" dirty="0"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>
                <a:cs typeface="Arial" panose="020B0604020202020204" pitchFamily="34" charset="0"/>
              </a:rPr>
              <a:t>The role of each network is processing the input sequences and generating output sequences, respectively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>
                <a:cs typeface="Arial" panose="020B0604020202020204" pitchFamily="34" charset="0"/>
              </a:rPr>
              <a:t>Encoder network converts input sequence to fixed length vector which is called Encoder state</a:t>
            </a: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>
                <a:cs typeface="Arial" panose="020B0604020202020204" pitchFamily="34" charset="0"/>
              </a:rPr>
              <a:t>Encoder state is used as initial values in Decoder network, and this enables Decoder network to output historical data-based prediction</a:t>
            </a: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>
                <a:cs typeface="Arial" panose="020B0604020202020204" pitchFamily="34" charset="0"/>
              </a:rPr>
              <a:t>Decoder network generate output sequences by recursively computing elements of the sequences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>
                <a:cs typeface="Arial" panose="020B0604020202020204" pitchFamily="34" charset="0"/>
              </a:rPr>
              <a:t>Because of recursive computations in Decoder network, ground-truth values are used in training phase</a:t>
            </a:r>
          </a:p>
        </p:txBody>
      </p:sp>
    </p:spTree>
    <p:extLst>
      <p:ext uri="{BB962C8B-B14F-4D97-AF65-F5344CB8AC3E}">
        <p14:creationId xmlns:p14="http://schemas.microsoft.com/office/powerpoint/2010/main" val="2577589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Proposed Models (5/6)</a:t>
            </a:r>
            <a:br>
              <a:rPr lang="en-US" altLang="ko-KR" sz="2800" dirty="0">
                <a:ea typeface="가는둥근제목체" panose="02030600000101010101" pitchFamily="18" charset="-127"/>
              </a:rPr>
            </a:br>
            <a:r>
              <a:rPr lang="en-US" altLang="ko-KR" sz="2400" dirty="0">
                <a:ea typeface="가는둥근제목체" panose="02030600000101010101" pitchFamily="18" charset="-127"/>
              </a:rPr>
              <a:t>Encoder Decoder Model (2/3)</a:t>
            </a:r>
            <a:endParaRPr lang="ko-KR" altLang="en-US" sz="2400" dirty="0">
              <a:ea typeface="가는둥근제목체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525492"/>
            <a:ext cx="8610600" cy="490390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452DAE6-F3F5-0142-90D8-49000A9D4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940" y="1880898"/>
            <a:ext cx="7524328" cy="452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21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Proposed Models (6/6)</a:t>
            </a:r>
            <a:br>
              <a:rPr lang="en-US" altLang="ko-KR" sz="2800" dirty="0">
                <a:ea typeface="가는둥근제목체" panose="02030600000101010101" pitchFamily="18" charset="-127"/>
              </a:rPr>
            </a:br>
            <a:r>
              <a:rPr lang="en-US" altLang="ko-KR" sz="2400" dirty="0">
                <a:ea typeface="가는둥근제목체" panose="02030600000101010101" pitchFamily="18" charset="-127"/>
              </a:rPr>
              <a:t>Encoder Decoder Model (3/3)</a:t>
            </a:r>
            <a:endParaRPr lang="ko-KR" altLang="en-US" sz="2400" dirty="0">
              <a:ea typeface="가는둥근제목체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525492"/>
            <a:ext cx="8610600" cy="490390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The operational flowchart of proposed ED model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11DC0BA-2F9A-4BDA-9949-0465E3B7AB6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76"/>
          <a:stretch/>
        </p:blipFill>
        <p:spPr>
          <a:xfrm>
            <a:off x="4902015" y="3354263"/>
            <a:ext cx="2592288" cy="307513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92C5B1B-54EF-4819-89DE-F8EA08F578C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128"/>
          <a:stretch/>
        </p:blipFill>
        <p:spPr>
          <a:xfrm>
            <a:off x="1882426" y="1984559"/>
            <a:ext cx="2376264" cy="447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707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그림 59">
            <a:extLst>
              <a:ext uri="{FF2B5EF4-FFF2-40B4-BE49-F238E27FC236}">
                <a16:creationId xmlns:a16="http://schemas.microsoft.com/office/drawing/2014/main" id="{7565DDA8-7C43-48AC-8287-BBB6C58A2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8" y="2710834"/>
            <a:ext cx="4752528" cy="3789390"/>
          </a:xfrm>
          <a:prstGeom prst="rect">
            <a:avLst/>
          </a:prstGeom>
        </p:spPr>
      </p:pic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Our mobility dataset is collected from wireless network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Intelligent ICT Convergence Research Center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Cisco Access Point (AP)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12  APs with proprietary controller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has logging functionality</a:t>
            </a: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Roaming Log Message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Time of occurrence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Terminal id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Source AP number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Destination AP number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Dataset </a:t>
            </a:r>
          </a:p>
        </p:txBody>
      </p:sp>
    </p:spTree>
    <p:extLst>
      <p:ext uri="{BB962C8B-B14F-4D97-AF65-F5344CB8AC3E}">
        <p14:creationId xmlns:p14="http://schemas.microsoft.com/office/powerpoint/2010/main" val="123269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Experimental Results (1/6)</a:t>
            </a:r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The overall accuracy of each model in different prediction steps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0B3E45-6F6F-4972-B888-231C3C7886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026800"/>
            <a:ext cx="5832648" cy="442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12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Experimental Results (2/6)</a:t>
            </a:r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The accuracy of individual step in each model with different length of input sequence and prediction steps</a:t>
            </a: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A9401A32-9E33-46ED-9A41-C7648A8897E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0585" y="2636912"/>
          <a:ext cx="8279038" cy="31683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name="Visio" r:id="rId4" imgW="20859552" imgH="7972425" progId="Visio.Drawing.15">
                  <p:embed/>
                </p:oleObj>
              </mc:Choice>
              <mc:Fallback>
                <p:oleObj name="Visio" r:id="rId4" imgW="20859552" imgH="7972425" progId="Visio.Drawing.15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A9401A32-9E33-46ED-9A41-C7648A8897E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0585" y="2636912"/>
                        <a:ext cx="8279038" cy="316835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E603D55-77CF-413A-B4D1-F6D56F22587C}"/>
              </a:ext>
            </a:extLst>
          </p:cNvPr>
          <p:cNvSpPr txBox="1"/>
          <p:nvPr/>
        </p:nvSpPr>
        <p:spPr>
          <a:xfrm>
            <a:off x="3851920" y="5970130"/>
            <a:ext cx="2520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ambria Math"/>
              </a:rPr>
              <a:t>(a) 3-step prediction</a:t>
            </a:r>
            <a:endParaRPr lang="ko-KR" altLang="en-US" sz="1600" dirty="0">
              <a:latin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907162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Experimental Results (3/6)</a:t>
            </a:r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The accuracy of individual step in each model with different length of input sequence and prediction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B8882B-586F-4C9F-A9D0-23EA11D2B0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B26E55F7-70C5-4F9D-ADE6-0ADDE43D00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4" y="2420888"/>
          <a:ext cx="8383029" cy="3445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name="Visio" r:id="rId4" imgW="21002507" imgH="8610464" progId="Visio.Drawing.15">
                  <p:embed/>
                </p:oleObj>
              </mc:Choice>
              <mc:Fallback>
                <p:oleObj name="Visio" r:id="rId4" imgW="21002507" imgH="8610464" progId="Visio.Drawing.15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B26E55F7-70C5-4F9D-ADE6-0ADDE43D00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4" y="2420888"/>
                        <a:ext cx="8383029" cy="344527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592B9345-33A5-40C4-B779-1075C0842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F6762E-DECA-4D0C-8730-F5F08EE7A509}"/>
              </a:ext>
            </a:extLst>
          </p:cNvPr>
          <p:cNvSpPr txBox="1"/>
          <p:nvPr/>
        </p:nvSpPr>
        <p:spPr>
          <a:xfrm>
            <a:off x="3851920" y="5970130"/>
            <a:ext cx="2520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ambria Math"/>
              </a:rPr>
              <a:t>(b) 5-step prediction</a:t>
            </a:r>
            <a:endParaRPr lang="ko-KR" altLang="en-US" sz="1600" dirty="0">
              <a:latin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1129906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Experimental Results (4/6)</a:t>
            </a:r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The accuracy of individual step in each model with different length of input sequence and prediction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5CE817-B328-46C8-BB72-1738A542C3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44AF0243-7446-4E7F-A912-D02B6094ECA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0092" y="2780928"/>
          <a:ext cx="8163816" cy="309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0" name="Visio" r:id="rId4" imgW="20983310" imgH="7953239" progId="Visio.Drawing.15">
                  <p:embed/>
                </p:oleObj>
              </mc:Choice>
              <mc:Fallback>
                <p:oleObj name="Visio" r:id="rId4" imgW="20983310" imgH="7953239" progId="Visio.Drawing.15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44AF0243-7446-4E7F-A912-D02B6094ECA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092" y="2780928"/>
                        <a:ext cx="8163816" cy="309708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6181684-8DEB-4F2A-8982-332C32FC3D94}"/>
              </a:ext>
            </a:extLst>
          </p:cNvPr>
          <p:cNvSpPr txBox="1"/>
          <p:nvPr/>
        </p:nvSpPr>
        <p:spPr>
          <a:xfrm>
            <a:off x="3851920" y="5970130"/>
            <a:ext cx="2520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ambria Math"/>
              </a:rPr>
              <a:t>(c) 7-step prediction</a:t>
            </a:r>
            <a:endParaRPr lang="ko-KR" altLang="en-US" sz="1600" dirty="0">
              <a:latin typeface="Cambria Math"/>
            </a:endParaRPr>
          </a:p>
        </p:txBody>
      </p:sp>
    </p:spTree>
    <p:extLst>
      <p:ext uri="{BB962C8B-B14F-4D97-AF65-F5344CB8AC3E}">
        <p14:creationId xmlns:p14="http://schemas.microsoft.com/office/powerpoint/2010/main" val="2571436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Presentation Outline </a:t>
            </a:r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6778" y="1484784"/>
            <a:ext cx="8610600" cy="4896544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500"/>
              </a:spcAft>
            </a:pPr>
            <a:r>
              <a:rPr lang="en-US" altLang="ko-KR" dirty="0"/>
              <a:t>Introduction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500"/>
              </a:spcAft>
            </a:pPr>
            <a:r>
              <a:rPr lang="en-US" altLang="ko-KR" dirty="0"/>
              <a:t>Multi-step Prediction Approaches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500"/>
              </a:spcAft>
            </a:pPr>
            <a:r>
              <a:rPr lang="en-US" altLang="ko-KR" dirty="0"/>
              <a:t>Proposed Models</a:t>
            </a:r>
          </a:p>
          <a:p>
            <a:pPr lvl="1" algn="just">
              <a:lnSpc>
                <a:spcPct val="150000"/>
              </a:lnSpc>
              <a:spcBef>
                <a:spcPts val="300"/>
              </a:spcBef>
              <a:spcAft>
                <a:spcPts val="500"/>
              </a:spcAft>
            </a:pPr>
            <a:r>
              <a:rPr lang="en-US" altLang="ko-KR" dirty="0"/>
              <a:t>Step Forward Iteration model</a:t>
            </a:r>
          </a:p>
          <a:p>
            <a:pPr lvl="1" algn="just">
              <a:lnSpc>
                <a:spcPct val="150000"/>
              </a:lnSpc>
              <a:spcBef>
                <a:spcPts val="300"/>
              </a:spcBef>
              <a:spcAft>
                <a:spcPts val="500"/>
              </a:spcAft>
            </a:pPr>
            <a:r>
              <a:rPr lang="en-US" altLang="ko-KR" dirty="0"/>
              <a:t>Encoder Decoder model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500"/>
              </a:spcAft>
            </a:pPr>
            <a:r>
              <a:rPr lang="en-US" altLang="ko-KR" dirty="0"/>
              <a:t>Dataset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500"/>
              </a:spcAft>
            </a:pPr>
            <a:r>
              <a:rPr lang="en-US" altLang="ko-KR" dirty="0"/>
              <a:t>Experimental results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500"/>
              </a:spcAft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4994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Experimental Results (5/6)</a:t>
            </a:r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AP precision of each model in different prediction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5CE817-B328-46C8-BB72-1738A542C3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5F4503-49FE-47C1-92CD-5793037CEED6}"/>
              </a:ext>
            </a:extLst>
          </p:cNvPr>
          <p:cNvSpPr txBox="1"/>
          <p:nvPr/>
        </p:nvSpPr>
        <p:spPr>
          <a:xfrm>
            <a:off x="1311837" y="5713200"/>
            <a:ext cx="2837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ambria Math"/>
              </a:rPr>
              <a:t>(a) AP precision in SFI model</a:t>
            </a:r>
            <a:endParaRPr lang="ko-KR" altLang="en-US" sz="1600" dirty="0">
              <a:latin typeface="Cambria Math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328F52-1804-4410-9ED8-026E134712C5}"/>
              </a:ext>
            </a:extLst>
          </p:cNvPr>
          <p:cNvSpPr txBox="1"/>
          <p:nvPr/>
        </p:nvSpPr>
        <p:spPr>
          <a:xfrm>
            <a:off x="5522381" y="5701540"/>
            <a:ext cx="2828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ambria Math"/>
              </a:rPr>
              <a:t>(b) AP precision in ED model</a:t>
            </a:r>
            <a:endParaRPr lang="ko-KR" altLang="en-US" sz="1600" dirty="0">
              <a:latin typeface="Cambria Math"/>
            </a:endParaRPr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E7107A78-9EB8-45A4-9D3B-0E41B0A7F9B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7949" y="2579431"/>
          <a:ext cx="4029075" cy="302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0" name="Visio" r:id="rId4" imgW="8429430" imgH="6334261" progId="Visio.Drawing.15">
                  <p:embed/>
                </p:oleObj>
              </mc:Choice>
              <mc:Fallback>
                <p:oleObj name="Visio" r:id="rId4" imgW="8429430" imgH="6334261" progId="Visio.Drawing.15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E7107A78-9EB8-45A4-9D3B-0E41B0A7F9B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7949" y="2579431"/>
                        <a:ext cx="4029075" cy="3028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19689CD8-FEFE-410C-ABEA-3E1C413067D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28828" y="2547770"/>
          <a:ext cx="4104456" cy="3092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1" name="Visio" r:id="rId6" imgW="8429430" imgH="6334261" progId="Visio.Drawing.15">
                  <p:embed/>
                </p:oleObj>
              </mc:Choice>
              <mc:Fallback>
                <p:oleObj name="Visio" r:id="rId6" imgW="8429430" imgH="6334261" progId="Visio.Drawing.15">
                  <p:embed/>
                  <p:pic>
                    <p:nvPicPr>
                      <p:cNvPr id="7" name="개체 6">
                        <a:extLst>
                          <a:ext uri="{FF2B5EF4-FFF2-40B4-BE49-F238E27FC236}">
                            <a16:creationId xmlns:a16="http://schemas.microsoft.com/office/drawing/2014/main" id="{19689CD8-FEFE-410C-ABEA-3E1C413067D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28828" y="2547770"/>
                        <a:ext cx="4104456" cy="309227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232335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Experimental Results (6/6)</a:t>
            </a:r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Training and testing time comparison of two model in different prediction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5CE817-B328-46C8-BB72-1738A542C3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A41F54BC-8E3B-4D6B-B3EA-74044879358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92385" y="3356992"/>
            <a:ext cx="8256079" cy="151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150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Appendix:</a:t>
            </a:r>
            <a:br>
              <a:rPr lang="en-US" altLang="ko-KR" sz="2800" dirty="0"/>
            </a:br>
            <a:r>
              <a:rPr lang="en-US" altLang="ko-KR" sz="2800" dirty="0"/>
              <a:t>Long-Short-Term Memory (1/2)</a:t>
            </a:r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Recurrent Neural Networks (RNN)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shows good performance at handling sequential data</a:t>
            </a: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The structure of RNN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>
                <a:latin typeface="Cambria Math" panose="02040503050406030204" pitchFamily="18" charset="0"/>
                <a:ea typeface="Cambria Math" panose="02040503050406030204" pitchFamily="18" charset="0"/>
              </a:rPr>
              <a:t>X </a:t>
            </a:r>
            <a:r>
              <a:rPr lang="en-US" altLang="ko-KR" baseline="-25000" dirty="0"/>
              <a:t>t</a:t>
            </a:r>
            <a:r>
              <a:rPr lang="en-US" altLang="ko-KR" dirty="0"/>
              <a:t>: input of time step </a:t>
            </a:r>
            <a:r>
              <a:rPr lang="en-US" altLang="ko-KR" i="1" dirty="0">
                <a:latin typeface="Cambria Math" panose="02040503050406030204" pitchFamily="18" charset="0"/>
                <a:ea typeface="Cambria Math" panose="02040503050406030204" pitchFamily="18" charset="0"/>
              </a:rPr>
              <a:t>t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>
                <a:latin typeface="Cambria Math" panose="02040503050406030204" pitchFamily="18" charset="0"/>
                <a:ea typeface="Cambria Math" panose="02040503050406030204" pitchFamily="18" charset="0"/>
              </a:rPr>
              <a:t>S </a:t>
            </a:r>
            <a:r>
              <a:rPr lang="en-US" altLang="ko-KR" baseline="-25000" dirty="0"/>
              <a:t>t</a:t>
            </a:r>
            <a:r>
              <a:rPr lang="en-US" altLang="ko-KR" dirty="0"/>
              <a:t>: hidden state of time step </a:t>
            </a:r>
            <a:r>
              <a:rPr lang="en-US" altLang="ko-KR" i="1" dirty="0">
                <a:latin typeface="Cambria Math" panose="02040503050406030204" pitchFamily="18" charset="0"/>
                <a:ea typeface="Cambria Math" panose="02040503050406030204" pitchFamily="18" charset="0"/>
              </a:rPr>
              <a:t>t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>
                <a:latin typeface="Cambria Math" panose="02040503050406030204" pitchFamily="18" charset="0"/>
                <a:ea typeface="Cambria Math" panose="02040503050406030204" pitchFamily="18" charset="0"/>
              </a:rPr>
              <a:t>O </a:t>
            </a:r>
            <a:r>
              <a:rPr lang="en-US" altLang="ko-KR" baseline="-25000" dirty="0"/>
              <a:t>t</a:t>
            </a:r>
            <a:r>
              <a:rPr lang="en-US" altLang="ko-KR" dirty="0"/>
              <a:t>: output value of time step </a:t>
            </a:r>
            <a:r>
              <a:rPr lang="en-US" altLang="ko-KR" i="1" dirty="0">
                <a:latin typeface="Cambria Math" panose="02040503050406030204" pitchFamily="18" charset="0"/>
                <a:ea typeface="Cambria Math" panose="02040503050406030204" pitchFamily="18" charset="0"/>
              </a:rPr>
              <a:t>t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i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>
                <a:ea typeface="Cambria Math" panose="02040503050406030204" pitchFamily="18" charset="0"/>
                <a:cs typeface="Arial" panose="020B0604020202020204" pitchFamily="34" charset="0"/>
              </a:rPr>
              <a:t>Back-Propagation in RNN for training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Main difference is gradient of weights are added after each time step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RNN uses Back-Propagation Through Time (BPTT) algorithm</a:t>
            </a:r>
            <a:endParaRPr lang="en-US" altLang="ko-KR" dirty="0"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CC3238-E583-447D-8705-44047D2EB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996952"/>
            <a:ext cx="4464496" cy="177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398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Appendix</a:t>
            </a:r>
            <a:br>
              <a:rPr lang="en-US" altLang="ko-KR" sz="2800" dirty="0"/>
            </a:br>
            <a:r>
              <a:rPr lang="en-US" altLang="ko-KR" sz="2800" dirty="0"/>
              <a:t>Long-Short-Term Memory (2/2)</a:t>
            </a:r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Long-Short Term Memory (LSTM)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solves gradient vanishing problem by adding cell state</a:t>
            </a:r>
          </a:p>
          <a:p>
            <a:pPr marL="1638149" lvl="3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Structure of LSTM</a:t>
            </a:r>
          </a:p>
          <a:p>
            <a:pPr marL="716060" lvl="1" indent="-285750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/>
              <a:t>x</a:t>
            </a:r>
            <a:r>
              <a:rPr lang="en-US" altLang="ko-KR" i="1" baseline="-25000" dirty="0"/>
              <a:t>t</a:t>
            </a:r>
            <a:r>
              <a:rPr lang="en-US" altLang="ko-KR" dirty="0"/>
              <a:t> represents Inputs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 err="1"/>
              <a:t>c</a:t>
            </a:r>
            <a:r>
              <a:rPr lang="en-US" altLang="ko-KR" i="1" baseline="-25000" dirty="0" err="1"/>
              <a:t>t</a:t>
            </a:r>
            <a:r>
              <a:rPr lang="en-US" altLang="ko-KR" dirty="0"/>
              <a:t> represents Cell state</a:t>
            </a:r>
          </a:p>
          <a:p>
            <a:pPr marL="1146367" lvl="2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/>
              <a:t>c</a:t>
            </a:r>
            <a:r>
              <a:rPr lang="en-US" altLang="ko-KR" i="1" baseline="-25000" dirty="0"/>
              <a:t>t-1</a:t>
            </a:r>
            <a:r>
              <a:rPr lang="en-US" altLang="ko-KR" dirty="0"/>
              <a:t> represents previous cell state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 err="1"/>
              <a:t>h</a:t>
            </a:r>
            <a:r>
              <a:rPr lang="en-US" altLang="ko-KR" i="1" baseline="-25000" dirty="0" err="1"/>
              <a:t>t</a:t>
            </a:r>
            <a:r>
              <a:rPr lang="en-US" altLang="ko-KR" dirty="0"/>
              <a:t> represents Hidden state</a:t>
            </a:r>
          </a:p>
          <a:p>
            <a:pPr marL="1146367" lvl="2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/>
              <a:t>h</a:t>
            </a:r>
            <a:r>
              <a:rPr lang="en-US" altLang="ko-KR" i="1" baseline="-25000" dirty="0"/>
              <a:t>t-1</a:t>
            </a:r>
            <a:r>
              <a:rPr lang="en-US" altLang="ko-KR" dirty="0"/>
              <a:t> represents previous hidden state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/>
              <a:t>f</a:t>
            </a:r>
            <a:r>
              <a:rPr lang="en-US" altLang="ko-KR" i="1" baseline="-25000" dirty="0"/>
              <a:t>t</a:t>
            </a:r>
            <a:r>
              <a:rPr lang="en-US" altLang="ko-KR" dirty="0"/>
              <a:t> represents Forget gate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/>
              <a:t>i</a:t>
            </a:r>
            <a:r>
              <a:rPr lang="en-US" altLang="ko-KR" i="1" baseline="-25000" dirty="0"/>
              <a:t>t</a:t>
            </a:r>
            <a:r>
              <a:rPr lang="en-US" altLang="ko-KR" dirty="0"/>
              <a:t> represents Input gate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i="1" dirty="0" err="1"/>
              <a:t>o</a:t>
            </a:r>
            <a:r>
              <a:rPr lang="en-US" altLang="ko-KR" i="1" baseline="-25000" dirty="0" err="1"/>
              <a:t>t</a:t>
            </a:r>
            <a:r>
              <a:rPr lang="en-US" altLang="ko-KR" dirty="0"/>
              <a:t> represents Output gate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6A59B41-0B0D-4C02-A034-B6C660BCB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749" y="3933056"/>
            <a:ext cx="3874816" cy="252028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688D3713-7410-4600-A8D2-9C6EB9E52A62}"/>
              </a:ext>
            </a:extLst>
          </p:cNvPr>
          <p:cNvSpPr/>
          <p:nvPr/>
        </p:nvSpPr>
        <p:spPr>
          <a:xfrm>
            <a:off x="5077749" y="4418344"/>
            <a:ext cx="3874816" cy="3997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567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Mobility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is a characteristic of users or</a:t>
            </a:r>
            <a:r>
              <a:rPr lang="ko-KR" altLang="en-US" dirty="0"/>
              <a:t> </a:t>
            </a:r>
            <a:r>
              <a:rPr lang="en-US" altLang="ko-KR" dirty="0"/>
              <a:t>their devices in mobile networks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effects issues in mobile communication systems</a:t>
            </a:r>
          </a:p>
          <a:p>
            <a:pPr marL="1146367" lvl="2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Handover</a:t>
            </a:r>
          </a:p>
          <a:p>
            <a:pPr marL="1146367" lvl="2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Dimensioning of signaling network</a:t>
            </a:r>
          </a:p>
          <a:p>
            <a:pPr marL="1146367" lvl="2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User location updating</a:t>
            </a: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Increasing importance of mobility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Impact of user mobility is enlarged with decrease of cell coverage radius</a:t>
            </a:r>
          </a:p>
          <a:p>
            <a:pPr marL="1146367" lvl="2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 Small cell networks becoming trend of 5G mobile system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Future applications and services require ultra-low latency mobility</a:t>
            </a: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Introduction (1/2)</a:t>
            </a:r>
          </a:p>
        </p:txBody>
      </p:sp>
      <p:pic>
        <p:nvPicPr>
          <p:cNvPr id="4" name="Picture 2" descr="5g 4g cell에 대한 이미지 검색결과">
            <a:extLst>
              <a:ext uri="{FF2B5EF4-FFF2-40B4-BE49-F238E27FC236}">
                <a16:creationId xmlns:a16="http://schemas.microsoft.com/office/drawing/2014/main" id="{EE70228F-D4BD-412C-806B-0EF48FCBC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2132856"/>
            <a:ext cx="2438413" cy="270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4139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Introduction (2/2)</a:t>
            </a:r>
            <a:endParaRPr lang="ko-KR" altLang="en-US" sz="3200" dirty="0">
              <a:ea typeface="가는둥근제목체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525492"/>
            <a:ext cx="8610600" cy="4903904"/>
          </a:xfrm>
        </p:spPr>
        <p:txBody>
          <a:bodyPr/>
          <a:lstStyle/>
          <a:p>
            <a:r>
              <a:rPr lang="en-US" altLang="ko-KR" dirty="0"/>
              <a:t>Multi-access Edge Computing(MEC) is the key enabler of 5G that moves network functions and services to network edge for reducing transmission delay</a:t>
            </a:r>
            <a:endParaRPr lang="en-US" altLang="ko-KR" dirty="0">
              <a:cs typeface="Arial" panose="020B0604020202020204" pitchFamily="34" charset="0"/>
            </a:endParaRPr>
          </a:p>
          <a:p>
            <a:r>
              <a:rPr lang="en-US" altLang="ko-KR" dirty="0">
                <a:cs typeface="Arial" panose="020B0604020202020204" pitchFamily="34" charset="0"/>
              </a:rPr>
              <a:t>MEC moves services at the network edge to reduce transmission delay between user and services</a:t>
            </a:r>
          </a:p>
          <a:p>
            <a:r>
              <a:rPr lang="en-US" altLang="ko-KR" dirty="0">
                <a:cs typeface="Arial" panose="020B0604020202020204" pitchFamily="34" charset="0"/>
              </a:rPr>
              <a:t>The services in MEC servers require to be migrated with user mobility to maintain the service quality in terms of the delay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556A0DF-D694-4273-92DA-1CB4D4138C98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51"/>
          <a:stretch/>
        </p:blipFill>
        <p:spPr>
          <a:xfrm>
            <a:off x="1907704" y="3980418"/>
            <a:ext cx="5557136" cy="252150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DC2B470-CD53-407F-B522-1E22F5FC60BD}"/>
              </a:ext>
            </a:extLst>
          </p:cNvPr>
          <p:cNvSpPr/>
          <p:nvPr/>
        </p:nvSpPr>
        <p:spPr>
          <a:xfrm>
            <a:off x="4444787" y="5420848"/>
            <a:ext cx="392771" cy="495240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CDE0114-AD19-4787-B430-018E3B254845}"/>
              </a:ext>
            </a:extLst>
          </p:cNvPr>
          <p:cNvSpPr/>
          <p:nvPr/>
        </p:nvSpPr>
        <p:spPr>
          <a:xfrm>
            <a:off x="2958370" y="5594916"/>
            <a:ext cx="216024" cy="225476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F90E717-0D37-4911-BCF2-FC3F2A101533}"/>
              </a:ext>
            </a:extLst>
          </p:cNvPr>
          <p:cNvSpPr/>
          <p:nvPr/>
        </p:nvSpPr>
        <p:spPr>
          <a:xfrm>
            <a:off x="3008608" y="5890046"/>
            <a:ext cx="1183424" cy="30010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43D692F-791F-49CD-B36B-836B3C17EE4B}"/>
              </a:ext>
            </a:extLst>
          </p:cNvPr>
          <p:cNvSpPr/>
          <p:nvPr/>
        </p:nvSpPr>
        <p:spPr>
          <a:xfrm>
            <a:off x="5056128" y="5211697"/>
            <a:ext cx="216024" cy="175316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717010E-B6C8-48AE-98B9-7C316A4AFAF2}"/>
              </a:ext>
            </a:extLst>
          </p:cNvPr>
          <p:cNvSpPr/>
          <p:nvPr/>
        </p:nvSpPr>
        <p:spPr>
          <a:xfrm>
            <a:off x="5110589" y="5281320"/>
            <a:ext cx="107102" cy="139528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C97B7D5-E0D3-4F1D-B180-E28464271E46}"/>
              </a:ext>
            </a:extLst>
          </p:cNvPr>
          <p:cNvSpPr/>
          <p:nvPr/>
        </p:nvSpPr>
        <p:spPr>
          <a:xfrm>
            <a:off x="2734815" y="4094242"/>
            <a:ext cx="1078129" cy="209012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659686-FE43-4385-A9E3-B1BE0345E949}"/>
              </a:ext>
            </a:extLst>
          </p:cNvPr>
          <p:cNvSpPr/>
          <p:nvPr/>
        </p:nvSpPr>
        <p:spPr>
          <a:xfrm>
            <a:off x="2958370" y="4230020"/>
            <a:ext cx="584737" cy="209012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CBA4B33-7F80-41B1-8095-7C58C752E2EB}"/>
              </a:ext>
            </a:extLst>
          </p:cNvPr>
          <p:cNvSpPr/>
          <p:nvPr/>
        </p:nvSpPr>
        <p:spPr>
          <a:xfrm>
            <a:off x="6368089" y="4053620"/>
            <a:ext cx="1078129" cy="249633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A06028-B892-4F27-9559-507769311E35}"/>
              </a:ext>
            </a:extLst>
          </p:cNvPr>
          <p:cNvSpPr/>
          <p:nvPr/>
        </p:nvSpPr>
        <p:spPr>
          <a:xfrm>
            <a:off x="8055819" y="4106428"/>
            <a:ext cx="1078129" cy="249633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8ED7500-12BB-4B23-B2E6-F24187002899}"/>
              </a:ext>
            </a:extLst>
          </p:cNvPr>
          <p:cNvSpPr/>
          <p:nvPr/>
        </p:nvSpPr>
        <p:spPr>
          <a:xfrm>
            <a:off x="6444050" y="4191847"/>
            <a:ext cx="1008667" cy="209012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6593AE0-B9B8-4122-9B83-954D0E2C08E1}"/>
              </a:ext>
            </a:extLst>
          </p:cNvPr>
          <p:cNvSpPr/>
          <p:nvPr/>
        </p:nvSpPr>
        <p:spPr>
          <a:xfrm>
            <a:off x="3440863" y="4230020"/>
            <a:ext cx="931088" cy="4704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3CD76D5-9ADA-475C-8C81-6F19B0B48B00}"/>
              </a:ext>
            </a:extLst>
          </p:cNvPr>
          <p:cNvSpPr/>
          <p:nvPr/>
        </p:nvSpPr>
        <p:spPr>
          <a:xfrm>
            <a:off x="5647209" y="4236999"/>
            <a:ext cx="931088" cy="4704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75F2F54-5EDD-4F16-A094-E14B319FA56F}"/>
              </a:ext>
            </a:extLst>
          </p:cNvPr>
          <p:cNvSpPr/>
          <p:nvPr/>
        </p:nvSpPr>
        <p:spPr>
          <a:xfrm>
            <a:off x="5776377" y="5965130"/>
            <a:ext cx="1183424" cy="363132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2F9B6AF-DC71-462F-8652-30E5931A65A4}"/>
              </a:ext>
            </a:extLst>
          </p:cNvPr>
          <p:cNvSpPr/>
          <p:nvPr/>
        </p:nvSpPr>
        <p:spPr>
          <a:xfrm>
            <a:off x="5400834" y="5379870"/>
            <a:ext cx="144016" cy="144016"/>
          </a:xfrm>
          <a:prstGeom prst="ellipse">
            <a:avLst/>
          </a:prstGeom>
          <a:noFill/>
          <a:ln w="158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ysClr val="windowText" lastClr="000000"/>
                </a:solidFill>
              </a:rPr>
              <a:t>1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F69112C-C420-4BE8-91C6-5810909C2B7E}"/>
              </a:ext>
            </a:extLst>
          </p:cNvPr>
          <p:cNvSpPr/>
          <p:nvPr/>
        </p:nvSpPr>
        <p:spPr>
          <a:xfrm>
            <a:off x="6277887" y="5844080"/>
            <a:ext cx="144016" cy="144016"/>
          </a:xfrm>
          <a:prstGeom prst="ellipse">
            <a:avLst/>
          </a:prstGeom>
          <a:noFill/>
          <a:ln w="158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ysClr val="windowText" lastClr="000000"/>
                </a:solidFill>
              </a:rPr>
              <a:t>2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F9FDB05-F396-49C0-AC45-D33112109C49}"/>
              </a:ext>
            </a:extLst>
          </p:cNvPr>
          <p:cNvSpPr/>
          <p:nvPr/>
        </p:nvSpPr>
        <p:spPr>
          <a:xfrm>
            <a:off x="6763137" y="5275334"/>
            <a:ext cx="144016" cy="144016"/>
          </a:xfrm>
          <a:prstGeom prst="ellipse">
            <a:avLst/>
          </a:prstGeom>
          <a:noFill/>
          <a:ln w="158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ysClr val="windowText" lastClr="000000"/>
                </a:solidFill>
              </a:rPr>
              <a:t>3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CDFCB67-6690-4572-8EE7-A89319FE8023}"/>
              </a:ext>
            </a:extLst>
          </p:cNvPr>
          <p:cNvSpPr/>
          <p:nvPr/>
        </p:nvSpPr>
        <p:spPr>
          <a:xfrm>
            <a:off x="4562581" y="4230020"/>
            <a:ext cx="931088" cy="470478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AACCEA5B-EDBD-4D34-8E40-76447A7D44B1}"/>
              </a:ext>
            </a:extLst>
          </p:cNvPr>
          <p:cNvSpPr/>
          <p:nvPr/>
        </p:nvSpPr>
        <p:spPr>
          <a:xfrm rot="10800000">
            <a:off x="4181172" y="4443118"/>
            <a:ext cx="221390" cy="194198"/>
          </a:xfrm>
          <a:prstGeom prst="rightArrow">
            <a:avLst/>
          </a:prstGeom>
          <a:solidFill>
            <a:srgbClr val="FFC00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B21DBD42-D33F-4A4B-B951-2DE26E2FAD3E}"/>
              </a:ext>
            </a:extLst>
          </p:cNvPr>
          <p:cNvSpPr/>
          <p:nvPr/>
        </p:nvSpPr>
        <p:spPr>
          <a:xfrm rot="10800000">
            <a:off x="6403966" y="4489703"/>
            <a:ext cx="221390" cy="194198"/>
          </a:xfrm>
          <a:prstGeom prst="rightArrow">
            <a:avLst/>
          </a:prstGeom>
          <a:solidFill>
            <a:srgbClr val="FFC00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57031E61-4E7A-4594-9EE8-3993291E7B10}"/>
              </a:ext>
            </a:extLst>
          </p:cNvPr>
          <p:cNvSpPr/>
          <p:nvPr/>
        </p:nvSpPr>
        <p:spPr>
          <a:xfrm rot="10800000">
            <a:off x="5304781" y="4485946"/>
            <a:ext cx="221390" cy="194198"/>
          </a:xfrm>
          <a:prstGeom prst="rightArrow">
            <a:avLst/>
          </a:prstGeom>
          <a:solidFill>
            <a:srgbClr val="FFFFCC"/>
          </a:solidFill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3680022-A0CA-4614-A4FB-D1B59CF22441}"/>
              </a:ext>
            </a:extLst>
          </p:cNvPr>
          <p:cNvSpPr/>
          <p:nvPr/>
        </p:nvSpPr>
        <p:spPr>
          <a:xfrm>
            <a:off x="6608514" y="4312897"/>
            <a:ext cx="1008667" cy="209012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1599064-545A-4C18-8034-158C9B714CB6}"/>
              </a:ext>
            </a:extLst>
          </p:cNvPr>
          <p:cNvSpPr/>
          <p:nvPr/>
        </p:nvSpPr>
        <p:spPr>
          <a:xfrm>
            <a:off x="6699335" y="4393894"/>
            <a:ext cx="1008667" cy="209012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907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Multi-step Prediction Approaches (1/4)</a:t>
            </a:r>
            <a:endParaRPr lang="ko-KR" altLang="en-US" sz="2800" dirty="0">
              <a:ea typeface="가는둥근제목체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525492"/>
            <a:ext cx="8610600" cy="4903904"/>
          </a:xfrm>
        </p:spPr>
        <p:txBody>
          <a:bodyPr/>
          <a:lstStyle/>
          <a:p>
            <a:pPr marL="285750" indent="-285750" algn="just" defTabSz="914400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Three general approaches for multi-step-ahead prediction using Deep Learning (DL)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Direct approach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Recursive approach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Multi output approach</a:t>
            </a:r>
            <a:endParaRPr lang="en-US" altLang="ko-KR" dirty="0">
              <a:cs typeface="Arial" panose="020B0604020202020204" pitchFamily="34" charset="0"/>
            </a:endParaRPr>
          </a:p>
          <a:p>
            <a:endParaRPr lang="en-US" altLang="ko-KR" dirty="0">
              <a:cs typeface="Arial" panose="020B0604020202020204" pitchFamily="34" charset="0"/>
            </a:endParaRPr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1887A616-06FB-4EF2-B400-9D668A087A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4232" y="4009642"/>
          <a:ext cx="2832720" cy="18474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name="Visio" r:id="rId4" imgW="1742823" imgH="1152389" progId="Visio.Drawing.15">
                  <p:embed/>
                </p:oleObj>
              </mc:Choice>
              <mc:Fallback>
                <p:oleObj name="Visio" r:id="rId4" imgW="1742823" imgH="1152389" progId="Visio.Drawing.15">
                  <p:embed/>
                  <p:pic>
                    <p:nvPicPr>
                      <p:cNvPr id="5" name="개체 4">
                        <a:extLst>
                          <a:ext uri="{FF2B5EF4-FFF2-40B4-BE49-F238E27FC236}">
                            <a16:creationId xmlns:a16="http://schemas.microsoft.com/office/drawing/2014/main" id="{1887A616-06FB-4EF2-B400-9D668A087A5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4232" y="4009642"/>
                        <a:ext cx="2832720" cy="18474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8973BF7F-E1A1-4485-B180-34F048EDF2F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96952" y="4363044"/>
          <a:ext cx="2884610" cy="1513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Visio" r:id="rId6" imgW="1904974" imgH="1000125" progId="Visio.Drawing.15">
                  <p:embed/>
                </p:oleObj>
              </mc:Choice>
              <mc:Fallback>
                <p:oleObj name="Visio" r:id="rId6" imgW="1904974" imgH="1000125" progId="Visio.Drawing.15">
                  <p:embed/>
                  <p:pic>
                    <p:nvPicPr>
                      <p:cNvPr id="6" name="개체 5">
                        <a:extLst>
                          <a:ext uri="{FF2B5EF4-FFF2-40B4-BE49-F238E27FC236}">
                            <a16:creationId xmlns:a16="http://schemas.microsoft.com/office/drawing/2014/main" id="{8973BF7F-E1A1-4485-B180-34F048EDF2F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6952" y="4363044"/>
                        <a:ext cx="2884610" cy="151370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2E55866D-C0AB-41C3-9060-D782A1AA73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16216" y="4155740"/>
          <a:ext cx="1924481" cy="17495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Visio" r:id="rId8" imgW="1237988" imgH="1133611" progId="Visio.Drawing.15">
                  <p:embed/>
                </p:oleObj>
              </mc:Choice>
              <mc:Fallback>
                <p:oleObj name="Visio" r:id="rId8" imgW="1237988" imgH="1133611" progId="Visio.Drawing.15">
                  <p:embed/>
                  <p:pic>
                    <p:nvPicPr>
                      <p:cNvPr id="7" name="개체 6">
                        <a:extLst>
                          <a:ext uri="{FF2B5EF4-FFF2-40B4-BE49-F238E27FC236}">
                            <a16:creationId xmlns:a16="http://schemas.microsoft.com/office/drawing/2014/main" id="{2E55866D-C0AB-41C3-9060-D782A1AA737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16216" y="4155740"/>
                        <a:ext cx="1924481" cy="174952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8947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Multi-step Prediction Approaches (2/4)</a:t>
            </a:r>
            <a:endParaRPr lang="en-US" altLang="ko-KR" sz="2800" dirty="0"/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62428" cy="4896544"/>
          </a:xfrm>
        </p:spPr>
        <p:txBody>
          <a:bodyPr/>
          <a:lstStyle/>
          <a:p>
            <a:pPr marL="285750" indent="-285750" algn="just" defTabSz="914400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Direct approach 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Multi-step predictions are obtained by </a:t>
            </a:r>
            <a:r>
              <a:rPr lang="en-US" altLang="ko-KR" b="1" dirty="0"/>
              <a:t>concatenating</a:t>
            </a:r>
            <a:r>
              <a:rPr lang="en-US" altLang="ko-KR" dirty="0"/>
              <a:t> prediction of each time-step in this approach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does not suffer from accumulating errors</a:t>
            </a: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Weaknesses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Dependencies between two steps are not modeled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Larger computation cost</a:t>
            </a:r>
          </a:p>
          <a:p>
            <a:pPr marL="1146367" lvl="2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depends on size of prediction time-step</a:t>
            </a:r>
          </a:p>
        </p:txBody>
      </p:sp>
      <p:graphicFrame>
        <p:nvGraphicFramePr>
          <p:cNvPr id="8" name="개체 7">
            <a:extLst>
              <a:ext uri="{FF2B5EF4-FFF2-40B4-BE49-F238E27FC236}">
                <a16:creationId xmlns:a16="http://schemas.microsoft.com/office/drawing/2014/main" id="{3C894EB9-567E-4C9F-ADF6-41000AD14CB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56943" y="4221089"/>
          <a:ext cx="3377185" cy="2202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Visio" r:id="rId4" imgW="1742823" imgH="1152389" progId="Visio.Drawing.15">
                  <p:embed/>
                </p:oleObj>
              </mc:Choice>
              <mc:Fallback>
                <p:oleObj name="Visio" r:id="rId4" imgW="1742823" imgH="1152389" progId="Visio.Drawing.15">
                  <p:embed/>
                  <p:pic>
                    <p:nvPicPr>
                      <p:cNvPr id="8" name="개체 7">
                        <a:extLst>
                          <a:ext uri="{FF2B5EF4-FFF2-40B4-BE49-F238E27FC236}">
                            <a16:creationId xmlns:a16="http://schemas.microsoft.com/office/drawing/2014/main" id="{3C894EB9-567E-4C9F-ADF6-41000AD14CB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56943" y="4221089"/>
                        <a:ext cx="3377185" cy="22025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9BBAA7-360F-4793-A9C4-99476922A50D}"/>
                  </a:ext>
                </a:extLst>
              </p:cNvPr>
              <p:cNvSpPr txBox="1"/>
              <p:nvPr/>
            </p:nvSpPr>
            <p:spPr>
              <a:xfrm>
                <a:off x="3779912" y="5714672"/>
                <a:ext cx="2015788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s</a:t>
                </a:r>
                <a:r>
                  <a:rPr lang="en-US" altLang="ko-KR" sz="1400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: input (ground truth)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1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𝑠</m:t>
                        </m:r>
                      </m:e>
                    </m:acc>
                  </m:oMath>
                </a14:m>
                <a:r>
                  <a:rPr lang="en-US" altLang="ko-KR" sz="1400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: output (prediction)</a:t>
                </a:r>
              </a:p>
              <a:p>
                <a:r>
                  <a:rPr lang="en-US" altLang="ko-KR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t</a:t>
                </a:r>
                <a:r>
                  <a:rPr lang="en-US" altLang="ko-KR" sz="1400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: time-step</a:t>
                </a:r>
                <a:endParaRPr lang="ko-KR" altLang="en-US" sz="1400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9BBAA7-360F-4793-A9C4-99476922A5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9912" y="5714672"/>
                <a:ext cx="2015788" cy="738664"/>
              </a:xfrm>
              <a:prstGeom prst="rect">
                <a:avLst/>
              </a:prstGeom>
              <a:blipFill>
                <a:blip r:embed="rId6"/>
                <a:stretch>
                  <a:fillRect l="-906" t="-1639" b="-655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3171A347-5E5E-4ECA-9F71-123DA34BA6B4}"/>
              </a:ext>
            </a:extLst>
          </p:cNvPr>
          <p:cNvSpPr txBox="1">
            <a:spLocks/>
          </p:cNvSpPr>
          <p:nvPr/>
        </p:nvSpPr>
        <p:spPr bwMode="auto">
          <a:xfrm>
            <a:off x="323528" y="1556792"/>
            <a:ext cx="5328592" cy="4896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354" tIns="49179" rIns="98354" bIns="49179" numCol="1" anchor="t" anchorCtr="0" compatLnSpc="1">
            <a:prstTxWarp prst="textNoShape">
              <a:avLst/>
            </a:prstTxWarp>
          </a:bodyPr>
          <a:lstStyle>
            <a:lvl1pPr marL="368831" indent="-368831" algn="l" rtl="0" eaLnBrk="1" fontAlgn="base" latinLnBrk="1" hangingPunct="1">
              <a:spcBef>
                <a:spcPct val="20000"/>
              </a:spcBef>
              <a:spcAft>
                <a:spcPct val="0"/>
              </a:spcAft>
              <a:buSzPct val="80000"/>
              <a:buFont typeface="Wingdings 2" pitchFamily="18" charset="2"/>
              <a:buChar char=""/>
              <a:defRPr sz="2000" kern="1200">
                <a:solidFill>
                  <a:schemeClr val="tx1"/>
                </a:solidFill>
                <a:latin typeface="Arial" pitchFamily="34" charset="0"/>
                <a:ea typeface="가는둥근제목체" pitchFamily="18" charset="-127"/>
                <a:cs typeface="가는둥근제목체" pitchFamily="18" charset="-127"/>
              </a:defRPr>
            </a:lvl1pPr>
            <a:lvl2pPr marL="799141" indent="-307363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SzPct val="85000"/>
              <a:buFont typeface="Arial" pitchFamily="34" charset="0"/>
              <a:buChar char="►"/>
              <a:defRPr sz="1800" kern="1200">
                <a:solidFill>
                  <a:schemeClr val="tx1"/>
                </a:solidFill>
                <a:latin typeface="Arial" pitchFamily="34" charset="0"/>
                <a:ea typeface="가는둥근제목체" pitchFamily="18" charset="-127"/>
                <a:cs typeface="가는둥근제목체" pitchFamily="18" charset="-127"/>
              </a:defRPr>
            </a:lvl2pPr>
            <a:lvl3pPr marL="1229448" indent="-245887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SzPct val="100000"/>
              <a:buFont typeface="Wingdings" pitchFamily="2" charset="2"/>
              <a:buChar char=""/>
              <a:defRPr sz="1600" kern="1200">
                <a:solidFill>
                  <a:schemeClr val="tx1"/>
                </a:solidFill>
                <a:latin typeface="Arial" pitchFamily="34" charset="0"/>
                <a:ea typeface="가는둥근제목체" pitchFamily="18" charset="-127"/>
                <a:cs typeface="가는둥근제목체" pitchFamily="18" charset="-127"/>
              </a:defRPr>
            </a:lvl3pPr>
            <a:lvl4pPr marL="1721230" indent="-245887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rgbClr val="7F7F7F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Arial" pitchFamily="34" charset="0"/>
                <a:ea typeface="가는둥근제목체" pitchFamily="18" charset="-127"/>
                <a:cs typeface="가는둥근제목체" pitchFamily="18" charset="-127"/>
              </a:defRPr>
            </a:lvl4pPr>
            <a:lvl5pPr marL="2213004" indent="-245887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rgbClr val="558ED5"/>
              </a:buClr>
              <a:buFont typeface="Wingdings 2" pitchFamily="18" charset="2"/>
              <a:buChar char=""/>
              <a:defRPr sz="1200" kern="1200">
                <a:solidFill>
                  <a:schemeClr val="tx1"/>
                </a:solidFill>
                <a:latin typeface="Arial" pitchFamily="34" charset="0"/>
                <a:ea typeface="가는둥근제목체" pitchFamily="18" charset="-127"/>
                <a:cs typeface="가는둥근제목체" pitchFamily="18" charset="-127"/>
              </a:defRPr>
            </a:lvl5pPr>
            <a:lvl6pPr marL="2704781" indent="-245887" algn="l" defTabSz="9835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96563" indent="-245887" algn="l" defTabSz="9835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8342" indent="-245887" algn="l" defTabSz="9835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80121" indent="-245887" algn="l" defTabSz="983556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16060" lvl="1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716060" lvl="1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716060" lvl="1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716060" lvl="1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716060" lvl="1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716060" lvl="1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716060" lvl="1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716060" lvl="1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85750" indent="-285750" algn="just" defTabSz="914400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This approach is not used because of poor performance in modeling dependencies between two different steps</a:t>
            </a:r>
          </a:p>
        </p:txBody>
      </p:sp>
    </p:spTree>
    <p:extLst>
      <p:ext uri="{BB962C8B-B14F-4D97-AF65-F5344CB8AC3E}">
        <p14:creationId xmlns:p14="http://schemas.microsoft.com/office/powerpoint/2010/main" val="643920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Multi-step Prediction Approaches (3/4)</a:t>
            </a:r>
            <a:endParaRPr lang="en-US" altLang="ko-KR" sz="2800" dirty="0"/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 defTabSz="914400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Recursive approach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predicts multi-step by </a:t>
            </a:r>
            <a:r>
              <a:rPr lang="en-US" altLang="ko-KR" b="1" dirty="0"/>
              <a:t>repeatedly passing</a:t>
            </a:r>
            <a:r>
              <a:rPr lang="en-US" altLang="ko-KR" dirty="0"/>
              <a:t> its predictions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Prediction at one time-step is used as next time-step input</a:t>
            </a: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Weaknesses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spc="-70" dirty="0"/>
              <a:t>Mismatch between optimization of single-step prediction and multi-step prediction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Accumulating errors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F8438B83-9266-454C-BDEB-7661BB3253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59417" y="4365104"/>
          <a:ext cx="4032997" cy="2116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Visio" r:id="rId4" imgW="1904974" imgH="1000125" progId="Visio.Drawing.15">
                  <p:embed/>
                </p:oleObj>
              </mc:Choice>
              <mc:Fallback>
                <p:oleObj name="Visio" r:id="rId4" imgW="1904974" imgH="1000125" progId="Visio.Drawing.15">
                  <p:embed/>
                  <p:pic>
                    <p:nvPicPr>
                      <p:cNvPr id="7" name="개체 6">
                        <a:extLst>
                          <a:ext uri="{FF2B5EF4-FFF2-40B4-BE49-F238E27FC236}">
                            <a16:creationId xmlns:a16="http://schemas.microsoft.com/office/drawing/2014/main" id="{F8438B83-9266-454C-BDEB-7661BB3253A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59417" y="4365104"/>
                        <a:ext cx="4032997" cy="21163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05B1886-468E-410E-8240-2D8F6F5D4ED4}"/>
                  </a:ext>
                </a:extLst>
              </p:cNvPr>
              <p:cNvSpPr txBox="1"/>
              <p:nvPr/>
            </p:nvSpPr>
            <p:spPr>
              <a:xfrm>
                <a:off x="3275856" y="5661248"/>
                <a:ext cx="2015788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s</a:t>
                </a:r>
                <a:r>
                  <a:rPr lang="en-US" altLang="ko-KR" sz="1400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: input (ground truth)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1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𝑠</m:t>
                        </m:r>
                      </m:e>
                    </m:acc>
                  </m:oMath>
                </a14:m>
                <a:r>
                  <a:rPr lang="en-US" altLang="ko-KR" sz="1400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: output (prediction)</a:t>
                </a:r>
              </a:p>
              <a:p>
                <a:r>
                  <a:rPr lang="en-US" altLang="ko-KR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t</a:t>
                </a:r>
                <a:r>
                  <a:rPr lang="en-US" altLang="ko-KR" sz="1400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: time-step</a:t>
                </a:r>
                <a:endParaRPr lang="ko-KR" altLang="en-US" sz="1400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05B1886-468E-410E-8240-2D8F6F5D4E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75856" y="5661248"/>
                <a:ext cx="2015788" cy="738664"/>
              </a:xfrm>
              <a:prstGeom prst="rect">
                <a:avLst/>
              </a:prstGeom>
              <a:blipFill>
                <a:blip r:embed="rId6"/>
                <a:stretch>
                  <a:fillRect l="-906" t="-2479" b="-661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818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Multi-step Prediction Approaches (4/4)</a:t>
            </a:r>
            <a:endParaRPr lang="en-US" altLang="ko-KR" sz="2800" dirty="0"/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8610600" cy="4896544"/>
          </a:xfrm>
        </p:spPr>
        <p:txBody>
          <a:bodyPr/>
          <a:lstStyle/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Multi output approach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Contrary to recursive model, It uses actual observed data rather than predicted data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Model that is able to predict simultaneously is required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does not suffer from accumulating errors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can learn dependency between inputs and outputs</a:t>
            </a:r>
          </a:p>
          <a:p>
            <a:pPr marL="285750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Weaknesses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is more complex than recursive model</a:t>
            </a:r>
          </a:p>
          <a:p>
            <a:pPr marL="716060" lvl="1" indent="-285750" algn="just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It requires more training data to avoid over-fitting</a:t>
            </a:r>
          </a:p>
          <a:p>
            <a:pPr marL="285750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0AB12FD-C0BE-45DC-B73B-47A5BE160935}"/>
                  </a:ext>
                </a:extLst>
              </p:cNvPr>
              <p:cNvSpPr txBox="1"/>
              <p:nvPr/>
            </p:nvSpPr>
            <p:spPr>
              <a:xfrm>
                <a:off x="4283968" y="5733256"/>
                <a:ext cx="2015788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s</a:t>
                </a:r>
                <a:r>
                  <a:rPr lang="en-US" altLang="ko-KR" sz="1400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: input (ground truth)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sz="1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altLang="ko-KR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𝑠</m:t>
                        </m:r>
                      </m:e>
                    </m:acc>
                  </m:oMath>
                </a14:m>
                <a:r>
                  <a:rPr lang="en-US" altLang="ko-KR" sz="1400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: output (prediction)</a:t>
                </a:r>
              </a:p>
              <a:p>
                <a:r>
                  <a:rPr lang="en-US" altLang="ko-KR" sz="14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t</a:t>
                </a:r>
                <a:r>
                  <a:rPr lang="en-US" altLang="ko-KR" sz="1400" dirty="0"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: time-step</a:t>
                </a:r>
                <a:endParaRPr lang="ko-KR" altLang="en-US" sz="1400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0AB12FD-C0BE-45DC-B73B-47A5BE1609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68" y="5733256"/>
                <a:ext cx="2015788" cy="738664"/>
              </a:xfrm>
              <a:prstGeom prst="rect">
                <a:avLst/>
              </a:prstGeom>
              <a:blipFill>
                <a:blip r:embed="rId4"/>
                <a:stretch>
                  <a:fillRect l="-909" t="-1639" b="-655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73F2D9A8-4A24-476A-B003-E5761210C7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6176" y="4031249"/>
          <a:ext cx="2664296" cy="2422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Visio" r:id="rId5" imgW="1237988" imgH="1133611" progId="Visio.Drawing.15">
                  <p:embed/>
                </p:oleObj>
              </mc:Choice>
              <mc:Fallback>
                <p:oleObj name="Visio" r:id="rId5" imgW="1237988" imgH="1133611" progId="Visio.Drawing.15">
                  <p:embed/>
                  <p:pic>
                    <p:nvPicPr>
                      <p:cNvPr id="7" name="개체 6">
                        <a:extLst>
                          <a:ext uri="{FF2B5EF4-FFF2-40B4-BE49-F238E27FC236}">
                            <a16:creationId xmlns:a16="http://schemas.microsoft.com/office/drawing/2014/main" id="{73F2D9A8-4A24-476A-B003-E5761210C7C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56176" y="4031249"/>
                        <a:ext cx="2664296" cy="24220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4145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>
                <a:ea typeface="가는둥근제목체" panose="02030600000101010101" pitchFamily="18" charset="-127"/>
              </a:rPr>
              <a:t>Proposed Models (1/6)</a:t>
            </a:r>
            <a:br>
              <a:rPr lang="en-US" altLang="ko-KR" sz="2800" dirty="0">
                <a:ea typeface="가는둥근제목체" panose="02030600000101010101" pitchFamily="18" charset="-127"/>
              </a:rPr>
            </a:br>
            <a:r>
              <a:rPr lang="en-US" altLang="ko-KR" sz="2400" dirty="0">
                <a:ea typeface="가는둥근제목체" panose="02030600000101010101" pitchFamily="18" charset="-127"/>
              </a:rPr>
              <a:t>Step Forward Iteration Model (1/3)</a:t>
            </a:r>
            <a:endParaRPr lang="en-US" altLang="ko-KR" sz="2800" dirty="0"/>
          </a:p>
        </p:txBody>
      </p:sp>
      <p:sp>
        <p:nvSpPr>
          <p:cNvPr id="41" name="내용 개체 틀 2"/>
          <p:cNvSpPr>
            <a:spLocks noGrp="1"/>
          </p:cNvSpPr>
          <p:nvPr>
            <p:ph idx="1"/>
          </p:nvPr>
        </p:nvSpPr>
        <p:spPr>
          <a:xfrm>
            <a:off x="323528" y="1556792"/>
            <a:ext cx="5256584" cy="4896544"/>
          </a:xfrm>
        </p:spPr>
        <p:txBody>
          <a:bodyPr/>
          <a:lstStyle/>
          <a:p>
            <a:pPr marL="285750" indent="-285750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SFI model consist of Data Feeding Layer, Prediction Layer, and Output Layer</a:t>
            </a:r>
          </a:p>
          <a:p>
            <a:pPr marL="285750" indent="-285750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Prediction Layer has three sublayers of LSTM cells, and Output Layer has on Fully-Connected(FC) neural network with argmax function</a:t>
            </a:r>
          </a:p>
          <a:p>
            <a:pPr marL="285750" indent="-28575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85750" indent="-285750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Step Forward Iteration (SFI) model is an evolution of our previous single-step prediction model</a:t>
            </a:r>
          </a:p>
          <a:p>
            <a:pPr marL="285750" indent="-285750">
              <a:spcBef>
                <a:spcPts val="600"/>
              </a:spcBef>
              <a:spcAft>
                <a:spcPts val="500"/>
              </a:spcAft>
            </a:pPr>
            <a:r>
              <a:rPr lang="en-US" altLang="ko-KR" dirty="0"/>
              <a:t>Compare to the single-step model, Data Feeding Layer is added that feeds data to the model recursively</a:t>
            </a:r>
          </a:p>
          <a:p>
            <a:pPr marL="285750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  <a:p>
            <a:pPr marL="285750" indent="-285750" algn="just" defTabSz="914400">
              <a:spcBef>
                <a:spcPts val="600"/>
              </a:spcBef>
              <a:spcAft>
                <a:spcPts val="500"/>
              </a:spcAft>
            </a:pP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5F9719-C8F3-D646-A2AE-D35151CD0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112" y="1465107"/>
            <a:ext cx="3479308" cy="498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768358"/>
      </p:ext>
    </p:extLst>
  </p:cSld>
  <p:clrMapOvr>
    <a:masterClrMapping/>
  </p:clrMapOvr>
</p:sld>
</file>

<file path=ppt/theme/theme1.xml><?xml version="1.0" encoding="utf-8"?>
<a:theme xmlns:a="http://schemas.openxmlformats.org/drawingml/2006/main" name="연구실 PPT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5875"/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rgbClr val="FFC000"/>
          </a:solidFill>
          <a:prstDash val="solid"/>
          <a:headEnd type="none"/>
          <a:tailEnd type="triangle"/>
        </a:ln>
        <a:effectLst/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i="1" smtClean="0">
            <a:latin typeface="Cambria Math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171974</TotalTime>
  <Words>1483</Words>
  <Application>Microsoft Office PowerPoint</Application>
  <PresentationFormat>화면 슬라이드 쇼(4:3)</PresentationFormat>
  <Paragraphs>212</Paragraphs>
  <Slides>23</Slides>
  <Notes>23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Arial Black</vt:lpstr>
      <vt:lpstr>Wingdings 2</vt:lpstr>
      <vt:lpstr>Arial</vt:lpstr>
      <vt:lpstr>Calibri</vt:lpstr>
      <vt:lpstr>맑은 고딕</vt:lpstr>
      <vt:lpstr>Cambria Math</vt:lpstr>
      <vt:lpstr>Wingdings</vt:lpstr>
      <vt:lpstr>연구실 PPT 테마</vt:lpstr>
      <vt:lpstr>Visio</vt:lpstr>
      <vt:lpstr>Deep Mobile Trajectory Prediction  with Shift-and-Join and Carry-Ahead: Multi-step User Mobility Prediction</vt:lpstr>
      <vt:lpstr>Presentation Outline </vt:lpstr>
      <vt:lpstr>Introduction (1/2)</vt:lpstr>
      <vt:lpstr>Introduction (2/2)</vt:lpstr>
      <vt:lpstr>Multi-step Prediction Approaches (1/4)</vt:lpstr>
      <vt:lpstr>Multi-step Prediction Approaches (2/4)</vt:lpstr>
      <vt:lpstr>Multi-step Prediction Approaches (3/4)</vt:lpstr>
      <vt:lpstr>Multi-step Prediction Approaches (4/4)</vt:lpstr>
      <vt:lpstr>Proposed Models (1/6) Step Forward Iteration Model (1/3)</vt:lpstr>
      <vt:lpstr>Proposed Models (2/6) Step Forward Iteration Model (2/3)</vt:lpstr>
      <vt:lpstr>Proposed Models (3/6) Step Forward Iteration Model (3/3)</vt:lpstr>
      <vt:lpstr>Proposed Models (4/6) Encoder Decoder Model (1/3)</vt:lpstr>
      <vt:lpstr>Proposed Models (5/6) Encoder Decoder Model (2/3)</vt:lpstr>
      <vt:lpstr>Proposed Models (6/6) Encoder Decoder Model (3/3)</vt:lpstr>
      <vt:lpstr>Dataset </vt:lpstr>
      <vt:lpstr>Experimental Results (1/6)</vt:lpstr>
      <vt:lpstr>Experimental Results (2/6)</vt:lpstr>
      <vt:lpstr>Experimental Results (3/6)</vt:lpstr>
      <vt:lpstr>Experimental Results (4/6)</vt:lpstr>
      <vt:lpstr>Experimental Results (5/6)</vt:lpstr>
      <vt:lpstr>Experimental Results (6/6)</vt:lpstr>
      <vt:lpstr>Appendix: Long-Short-Term Memory (1/2)</vt:lpstr>
      <vt:lpstr>Appendix Long-Short-Term Memory (2/2)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CheetahFlow: Towards Low Latency Software-Defined Network</dc:title>
  <dc:creator>DMS</dc:creator>
  <cp:lastModifiedBy>양희규</cp:lastModifiedBy>
  <cp:revision>3058</cp:revision>
  <cp:lastPrinted>2021-09-29T03:41:03Z</cp:lastPrinted>
  <dcterms:created xsi:type="dcterms:W3CDTF">2015-10-30T23:40:59Z</dcterms:created>
  <dcterms:modified xsi:type="dcterms:W3CDTF">2022-01-11T15:37:06Z</dcterms:modified>
</cp:coreProperties>
</file>